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84"/>
  </p:notesMasterIdLst>
  <p:handoutMasterIdLst>
    <p:handoutMasterId r:id="rId85"/>
  </p:handoutMasterIdLst>
  <p:sldIdLst>
    <p:sldId id="261" r:id="rId2"/>
    <p:sldId id="269" r:id="rId3"/>
    <p:sldId id="272" r:id="rId4"/>
    <p:sldId id="273" r:id="rId5"/>
    <p:sldId id="274" r:id="rId6"/>
    <p:sldId id="275" r:id="rId7"/>
    <p:sldId id="277" r:id="rId8"/>
    <p:sldId id="349" r:id="rId9"/>
    <p:sldId id="278" r:id="rId10"/>
    <p:sldId id="267" r:id="rId11"/>
    <p:sldId id="279" r:id="rId12"/>
    <p:sldId id="322" r:id="rId13"/>
    <p:sldId id="280" r:id="rId14"/>
    <p:sldId id="283" r:id="rId15"/>
    <p:sldId id="337" r:id="rId16"/>
    <p:sldId id="281" r:id="rId17"/>
    <p:sldId id="338" r:id="rId18"/>
    <p:sldId id="282" r:id="rId19"/>
    <p:sldId id="339" r:id="rId20"/>
    <p:sldId id="323" r:id="rId21"/>
    <p:sldId id="340" r:id="rId22"/>
    <p:sldId id="284" r:id="rId23"/>
    <p:sldId id="350" r:id="rId24"/>
    <p:sldId id="285" r:id="rId25"/>
    <p:sldId id="268" r:id="rId26"/>
    <p:sldId id="342" r:id="rId27"/>
    <p:sldId id="341" r:id="rId28"/>
    <p:sldId id="288" r:id="rId29"/>
    <p:sldId id="287" r:id="rId30"/>
    <p:sldId id="289" r:id="rId31"/>
    <p:sldId id="334" r:id="rId32"/>
    <p:sldId id="336" r:id="rId33"/>
    <p:sldId id="290" r:id="rId34"/>
    <p:sldId id="351" r:id="rId35"/>
    <p:sldId id="291" r:id="rId36"/>
    <p:sldId id="270" r:id="rId37"/>
    <p:sldId id="292" r:id="rId38"/>
    <p:sldId id="324" r:id="rId39"/>
    <p:sldId id="294" r:id="rId40"/>
    <p:sldId id="343" r:id="rId41"/>
    <p:sldId id="295" r:id="rId42"/>
    <p:sldId id="325" r:id="rId43"/>
    <p:sldId id="296" r:id="rId44"/>
    <p:sldId id="297" r:id="rId45"/>
    <p:sldId id="326" r:id="rId46"/>
    <p:sldId id="299" r:id="rId47"/>
    <p:sldId id="300" r:id="rId48"/>
    <p:sldId id="327" r:id="rId49"/>
    <p:sldId id="328" r:id="rId50"/>
    <p:sldId id="329" r:id="rId51"/>
    <p:sldId id="330" r:id="rId52"/>
    <p:sldId id="304" r:id="rId53"/>
    <p:sldId id="305" r:id="rId54"/>
    <p:sldId id="352" r:id="rId55"/>
    <p:sldId id="354" r:id="rId56"/>
    <p:sldId id="307" r:id="rId57"/>
    <p:sldId id="271" r:id="rId58"/>
    <p:sldId id="308" r:id="rId59"/>
    <p:sldId id="309" r:id="rId60"/>
    <p:sldId id="310" r:id="rId61"/>
    <p:sldId id="311" r:id="rId62"/>
    <p:sldId id="344" r:id="rId63"/>
    <p:sldId id="312" r:id="rId64"/>
    <p:sldId id="345" r:id="rId65"/>
    <p:sldId id="313" r:id="rId66"/>
    <p:sldId id="315" r:id="rId67"/>
    <p:sldId id="332" r:id="rId68"/>
    <p:sldId id="314" r:id="rId69"/>
    <p:sldId id="331" r:id="rId70"/>
    <p:sldId id="347" r:id="rId71"/>
    <p:sldId id="333" r:id="rId72"/>
    <p:sldId id="346" r:id="rId73"/>
    <p:sldId id="316" r:id="rId74"/>
    <p:sldId id="317" r:id="rId75"/>
    <p:sldId id="348" r:id="rId76"/>
    <p:sldId id="319" r:id="rId77"/>
    <p:sldId id="318" r:id="rId78"/>
    <p:sldId id="320" r:id="rId79"/>
    <p:sldId id="353" r:id="rId80"/>
    <p:sldId id="355" r:id="rId81"/>
    <p:sldId id="321" r:id="rId82"/>
    <p:sldId id="266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Taylor" initials="PT" lastIdx="9" clrIdx="0">
    <p:extLst>
      <p:ext uri="{19B8F6BF-5375-455C-9EA6-DF929625EA0E}">
        <p15:presenceInfo xmlns:p15="http://schemas.microsoft.com/office/powerpoint/2012/main" userId="Pam Taylor" providerId="None"/>
      </p:ext>
    </p:extLst>
  </p:cmAuthor>
  <p:cmAuthor id="2" name="Jason Nufryk" initials="JN" lastIdx="8" clrIdx="1">
    <p:extLst>
      <p:ext uri="{19B8F6BF-5375-455C-9EA6-DF929625EA0E}">
        <p15:presenceInfo xmlns:p15="http://schemas.microsoft.com/office/powerpoint/2012/main" userId="S-1-5-21-3791324872-3956693211-2264767897-12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1DD"/>
    <a:srgbClr val="1B3764"/>
    <a:srgbClr val="C4C4C4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94249" autoAdjust="0"/>
  </p:normalViewPr>
  <p:slideViewPr>
    <p:cSldViewPr>
      <p:cViewPr varScale="1">
        <p:scale>
          <a:sx n="81" d="100"/>
          <a:sy n="81" d="100"/>
        </p:scale>
        <p:origin x="82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57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5020" y="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9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6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89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3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 descr="course outline grap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0888"/>
            <a:ext cx="9144000" cy="896112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Course/Lesson outline</a:t>
            </a:r>
          </a:p>
        </p:txBody>
      </p:sp>
    </p:spTree>
    <p:extLst>
      <p:ext uri="{BB962C8B-B14F-4D97-AF65-F5344CB8AC3E}">
        <p14:creationId xmlns:p14="http://schemas.microsoft.com/office/powerpoint/2010/main" val="12749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353B-495C-4B36-B7B9-BDB47B8D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E95E1-3B2D-4F7F-8B4B-E56698179A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100" descr="book">
            <a:extLst>
              <a:ext uri="{FF2B5EF4-FFF2-40B4-BE49-F238E27FC236}">
                <a16:creationId xmlns:a16="http://schemas.microsoft.com/office/drawing/2014/main" id="{09F59B51-C9CC-4DF6-8E10-4632928847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74" y="2057400"/>
            <a:ext cx="1299252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5A58856-F166-4DAD-97B3-888D3997E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40599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5231" y="5341937"/>
            <a:ext cx="1416844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5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2" name="Picture 11" descr="bottom graphic.png">
            <a:extLst>
              <a:ext uri="{FF2B5EF4-FFF2-40B4-BE49-F238E27FC236}">
                <a16:creationId xmlns:a16="http://schemas.microsoft.com/office/drawing/2014/main" id="{C4E4A9A1-6CA7-4F15-AE41-4322B294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5A9553-962E-4240-844E-734EAAE42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3E492-9AFA-4CAE-B07B-7C1C0D61D7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5231" y="5341937"/>
            <a:ext cx="1416844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pic>
        <p:nvPicPr>
          <p:cNvPr id="8" name="Picture 7" descr="bottom graphic.png">
            <a:extLst>
              <a:ext uri="{FF2B5EF4-FFF2-40B4-BE49-F238E27FC236}">
                <a16:creationId xmlns:a16="http://schemas.microsoft.com/office/drawing/2014/main" id="{7FA1B561-FD09-4177-BEFF-5AE0DBC8A7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9" t="67295"/>
          <a:stretch/>
        </p:blipFill>
        <p:spPr>
          <a:xfrm>
            <a:off x="4800599" y="4648199"/>
            <a:ext cx="4354443" cy="22429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</p:spTree>
    <p:extLst>
      <p:ext uri="{BB962C8B-B14F-4D97-AF65-F5344CB8AC3E}">
        <p14:creationId xmlns:p14="http://schemas.microsoft.com/office/powerpoint/2010/main" val="3341243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465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4156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7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80783"/>
            <a:ext cx="7772400" cy="1362075"/>
          </a:xfrm>
        </p:spPr>
        <p:txBody>
          <a:bodyPr anchor="t"/>
          <a:lstStyle>
            <a:lvl1pPr algn="ctr">
              <a:defRPr sz="4000" b="0" cap="none" baseline="0"/>
            </a:lvl1pPr>
          </a:lstStyle>
          <a:p>
            <a:r>
              <a:rPr lang="en-US" dirty="0"/>
              <a:t>Click to add Topic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1980596"/>
            <a:ext cx="7772400" cy="1500187"/>
          </a:xfrm>
        </p:spPr>
        <p:txBody>
          <a:bodyPr anchor="b"/>
          <a:lstStyle>
            <a:lvl1pPr marL="0" indent="0" algn="ctr">
              <a:buNone/>
              <a:defRPr sz="4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"Topic [letter]"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FDC4D2C-B4F5-41A9-ABFD-D19613EFB4E4}"/>
              </a:ext>
            </a:extLst>
          </p:cNvPr>
          <p:cNvSpPr txBox="1">
            <a:spLocks/>
          </p:cNvSpPr>
          <p:nvPr userDrawn="1"/>
        </p:nvSpPr>
        <p:spPr>
          <a:xfrm>
            <a:off x="77594" y="6455640"/>
            <a:ext cx="4814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2020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4482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1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02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71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7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82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7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bottom grap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861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8" name="Picture 7" descr="choice blocks-02.png">
            <a:extLst>
              <a:ext uri="{FF2B5EF4-FFF2-40B4-BE49-F238E27FC236}">
                <a16:creationId xmlns:a16="http://schemas.microsoft.com/office/drawing/2014/main" id="{6B4ACE13-3355-4781-B102-899B69DF7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3" t="62222"/>
          <a:stretch/>
        </p:blipFill>
        <p:spPr>
          <a:xfrm>
            <a:off x="6248400" y="4267200"/>
            <a:ext cx="2895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496"/>
            <a:ext cx="8460150" cy="4386103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 descr="book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36463"/>
            <a:ext cx="865561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154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 descr="book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36463"/>
            <a:ext cx="865561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211616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 descr="book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36463"/>
            <a:ext cx="865561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4194"/>
            <a:ext cx="8460151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1" name="Picture 10" descr="choice blocks-02.png">
            <a:extLst>
              <a:ext uri="{FF2B5EF4-FFF2-40B4-BE49-F238E27FC236}">
                <a16:creationId xmlns:a16="http://schemas.microsoft.com/office/drawing/2014/main" id="{E259ACEE-8472-4B3D-B9D8-5F70F6E2B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3" t="62222"/>
          <a:stretch/>
        </p:blipFill>
        <p:spPr>
          <a:xfrm>
            <a:off x="6248400" y="4267200"/>
            <a:ext cx="2895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2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eader_stroke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448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0584" y="64454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77594" y="6455640"/>
            <a:ext cx="4814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2020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83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25" r:id="rId2"/>
    <p:sldLayoutId id="2147483800" r:id="rId3"/>
    <p:sldLayoutId id="2147483810" r:id="rId4"/>
    <p:sldLayoutId id="2147483801" r:id="rId5"/>
    <p:sldLayoutId id="2147483802" r:id="rId6"/>
    <p:sldLayoutId id="2147483818" r:id="rId7"/>
    <p:sldLayoutId id="2147483822" r:id="rId8"/>
    <p:sldLayoutId id="2147483819" r:id="rId9"/>
    <p:sldLayoutId id="2147483826" r:id="rId10"/>
    <p:sldLayoutId id="2147483816" r:id="rId11"/>
    <p:sldLayoutId id="2147483823" r:id="rId12"/>
    <p:sldLayoutId id="2147483817" r:id="rId13"/>
    <p:sldLayoutId id="2147483821" r:id="rId14"/>
    <p:sldLayoutId id="2147483804" r:id="rId15"/>
    <p:sldLayoutId id="2147483811" r:id="rId16"/>
    <p:sldLayoutId id="2147483824" r:id="rId17"/>
    <p:sldLayoutId id="2147483827" r:id="rId18"/>
    <p:sldLayoutId id="2147483808" r:id="rId19"/>
    <p:sldLayoutId id="2147483809" r:id="rId20"/>
    <p:sldLayoutId id="2147483812" r:id="rId21"/>
    <p:sldLayoutId id="2147483813" r:id="rId22"/>
    <p:sldLayoutId id="2147483814" r:id="rId23"/>
    <p:sldLayoutId id="2147483815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1.sv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Save Simple Line Plots</a:t>
            </a:r>
          </a:p>
          <a:p>
            <a:r>
              <a:rPr lang="en-US" dirty="0"/>
              <a:t>Create Subplots</a:t>
            </a:r>
          </a:p>
          <a:p>
            <a:r>
              <a:rPr lang="en-US" dirty="0"/>
              <a:t>Create Common Types of Plots</a:t>
            </a:r>
          </a:p>
          <a:p>
            <a:r>
              <a:rPr lang="en-US" dirty="0"/>
              <a:t>Format Plots</a:t>
            </a:r>
          </a:p>
          <a:p>
            <a:r>
              <a:rPr lang="en-US" dirty="0"/>
              <a:t>Streamline Plotting with Seaborn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 with Matplotlib and Seaborn</a:t>
            </a:r>
          </a:p>
        </p:txBody>
      </p:sp>
    </p:spTree>
    <p:extLst>
      <p:ext uri="{BB962C8B-B14F-4D97-AF65-F5344CB8AC3E}">
        <p14:creationId xmlns:p14="http://schemas.microsoft.com/office/powerpoint/2010/main" val="356983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Subplots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3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189107A9-E8F2-4D39-AE6F-C68190E4FE1B}"/>
              </a:ext>
            </a:extLst>
          </p:cNvPr>
          <p:cNvSpPr/>
          <p:nvPr/>
        </p:nvSpPr>
        <p:spPr>
          <a:xfrm>
            <a:off x="838200" y="1349828"/>
            <a:ext cx="7391400" cy="478971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EDC-CC50-4B11-BBCA-37BE370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FC3857-807F-458E-B44B-FD26408E3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400" dirty="0">
                <a:latin typeface="Courier New" panose="02070309020205020404" pitchFamily="49" charset="0"/>
              </a:rPr>
              <a:t>plt.plot(slice_2019.index.get_level_values(0), slice_2019['Revenue']) </a:t>
            </a:r>
          </a:p>
          <a:p>
            <a:pPr marL="0" indent="0" algn="ctr">
              <a:buNone/>
            </a:pPr>
            <a:r>
              <a:rPr lang="en-US" sz="1400" dirty="0">
                <a:latin typeface="Courier New" panose="02070309020205020404" pitchFamily="49" charset="0"/>
              </a:rPr>
              <a:t>plt.plot(slice_2020.index.get_level_values(0), slice_2020['Revenue'])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5DBE9D-821D-473B-981D-B28CBAF8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Plotting (2019 vs. 2020 Revenue)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28006-F0A9-4EA4-81CD-6F97F53DC2F1}"/>
              </a:ext>
            </a:extLst>
          </p:cNvPr>
          <p:cNvGrpSpPr/>
          <p:nvPr/>
        </p:nvGrpSpPr>
        <p:grpSpPr>
          <a:xfrm>
            <a:off x="1640804" y="2621560"/>
            <a:ext cx="5862392" cy="3842478"/>
            <a:chOff x="1640804" y="1754663"/>
            <a:chExt cx="5862392" cy="384247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3D75994-CDE8-4640-8B59-6837A7906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40804" y="1754663"/>
              <a:ext cx="5862392" cy="3842478"/>
            </a:xfrm>
            <a:prstGeom prst="rect">
              <a:avLst/>
            </a:prstGeom>
          </p:spPr>
        </p:pic>
        <p:sp>
          <p:nvSpPr>
            <p:cNvPr id="9" name="Line 167">
              <a:extLst>
                <a:ext uri="{FF2B5EF4-FFF2-40B4-BE49-F238E27FC236}">
                  <a16:creationId xmlns:a16="http://schemas.microsoft.com/office/drawing/2014/main" id="{26CBE30B-4456-4BB7-AA49-D867989A33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785359" y="3656105"/>
              <a:ext cx="327662" cy="2971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ounded Rectangle 143">
              <a:extLst>
                <a:ext uri="{FF2B5EF4-FFF2-40B4-BE49-F238E27FC236}">
                  <a16:creationId xmlns:a16="http://schemas.microsoft.com/office/drawing/2014/main" id="{B334B407-198F-4928-8352-C374788819AC}"/>
                </a:ext>
              </a:extLst>
            </p:cNvPr>
            <p:cNvSpPr/>
            <p:nvPr/>
          </p:nvSpPr>
          <p:spPr>
            <a:xfrm>
              <a:off x="3740311" y="2643821"/>
              <a:ext cx="80882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2020</a:t>
              </a:r>
            </a:p>
          </p:txBody>
        </p:sp>
        <p:sp>
          <p:nvSpPr>
            <p:cNvPr id="11" name="Rounded Rectangle 143">
              <a:extLst>
                <a:ext uri="{FF2B5EF4-FFF2-40B4-BE49-F238E27FC236}">
                  <a16:creationId xmlns:a16="http://schemas.microsoft.com/office/drawing/2014/main" id="{10C2D13B-E2B0-4794-9F21-7214C48B0B2E}"/>
                </a:ext>
              </a:extLst>
            </p:cNvPr>
            <p:cNvSpPr/>
            <p:nvPr/>
          </p:nvSpPr>
          <p:spPr>
            <a:xfrm>
              <a:off x="4823460" y="3970100"/>
              <a:ext cx="80882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2019</a:t>
              </a:r>
            </a:p>
          </p:txBody>
        </p:sp>
        <p:sp>
          <p:nvSpPr>
            <p:cNvPr id="12" name="Line 167">
              <a:extLst>
                <a:ext uri="{FF2B5EF4-FFF2-40B4-BE49-F238E27FC236}">
                  <a16:creationId xmlns:a16="http://schemas.microsoft.com/office/drawing/2014/main" id="{069EBE72-FBA6-4195-AA90-43D61D1437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290504" y="2978974"/>
              <a:ext cx="310113" cy="18908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40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de Highlight">
            <a:extLst>
              <a:ext uri="{FF2B5EF4-FFF2-40B4-BE49-F238E27FC236}">
                <a16:creationId xmlns:a16="http://schemas.microsoft.com/office/drawing/2014/main" id="{D19E46DC-17AE-4781-8973-F92BBC665D69}"/>
              </a:ext>
            </a:extLst>
          </p:cNvPr>
          <p:cNvSpPr/>
          <p:nvPr/>
        </p:nvSpPr>
        <p:spPr>
          <a:xfrm>
            <a:off x="967743" y="1335329"/>
            <a:ext cx="7376652" cy="1019944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EDC-CC50-4B11-BBCA-37BE370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546485-72A5-440E-B786-B0FB24C1D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05" y="1302040"/>
            <a:ext cx="7883769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 = plt.figure()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 = fig.add_axes([0, 0, 1, 1])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ax.plot(slice_2019.index.get_level_values(0), slice_2019['Revenue'])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ax.plot(slice_2019.index.get_level_values(0), slice_2019['Expenses'])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5DBE9D-821D-473B-981D-B28CBAF8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Plotting (2019 Revenue vs. Expenses)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04D828-98F7-4E2D-A12B-DD3BEAE04E10}"/>
              </a:ext>
            </a:extLst>
          </p:cNvPr>
          <p:cNvGrpSpPr/>
          <p:nvPr/>
        </p:nvGrpSpPr>
        <p:grpSpPr>
          <a:xfrm>
            <a:off x="1743600" y="2677572"/>
            <a:ext cx="5656801" cy="3840480"/>
            <a:chOff x="1743600" y="1790883"/>
            <a:chExt cx="5656801" cy="384048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90F61ED-D457-49F2-B0BB-0544CB298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43600" y="1790883"/>
              <a:ext cx="5656801" cy="3840480"/>
            </a:xfrm>
            <a:prstGeom prst="rect">
              <a:avLst/>
            </a:prstGeom>
          </p:spPr>
        </p:pic>
        <p:sp>
          <p:nvSpPr>
            <p:cNvPr id="7" name="Line 167">
              <a:extLst>
                <a:ext uri="{FF2B5EF4-FFF2-40B4-BE49-F238E27FC236}">
                  <a16:creationId xmlns:a16="http://schemas.microsoft.com/office/drawing/2014/main" id="{FD1EE173-37DA-4040-8E14-925E3980AC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598672" y="2327909"/>
              <a:ext cx="0" cy="3581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ounded Rectangle 143">
              <a:extLst>
                <a:ext uri="{FF2B5EF4-FFF2-40B4-BE49-F238E27FC236}">
                  <a16:creationId xmlns:a16="http://schemas.microsoft.com/office/drawing/2014/main" id="{F1198EC2-CB80-456E-8333-CFBA2BE9918B}"/>
                </a:ext>
              </a:extLst>
            </p:cNvPr>
            <p:cNvSpPr/>
            <p:nvPr/>
          </p:nvSpPr>
          <p:spPr>
            <a:xfrm>
              <a:off x="4777743" y="3793415"/>
              <a:ext cx="90788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Expenses</a:t>
              </a:r>
            </a:p>
          </p:txBody>
        </p:sp>
        <p:sp>
          <p:nvSpPr>
            <p:cNvPr id="10" name="Rounded Rectangle 143">
              <a:extLst>
                <a:ext uri="{FF2B5EF4-FFF2-40B4-BE49-F238E27FC236}">
                  <a16:creationId xmlns:a16="http://schemas.microsoft.com/office/drawing/2014/main" id="{61DCDD57-CF1C-4D4F-8643-AAE80ED1A52E}"/>
                </a:ext>
              </a:extLst>
            </p:cNvPr>
            <p:cNvSpPr/>
            <p:nvPr/>
          </p:nvSpPr>
          <p:spPr>
            <a:xfrm>
              <a:off x="3505200" y="2352115"/>
              <a:ext cx="90788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Revenue</a:t>
              </a:r>
            </a:p>
          </p:txBody>
        </p:sp>
        <p:sp>
          <p:nvSpPr>
            <p:cNvPr id="11" name="Line 167">
              <a:extLst>
                <a:ext uri="{FF2B5EF4-FFF2-40B4-BE49-F238E27FC236}">
                  <a16:creationId xmlns:a16="http://schemas.microsoft.com/office/drawing/2014/main" id="{50768463-C43E-4A97-8B8C-63E72CE672F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711121" y="3451197"/>
              <a:ext cx="326288" cy="3581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35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EDC-CC50-4B11-BBCA-37BE370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FC07B2-B433-4F44-B777-F7C094E1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only so much room to work with in one plot.</a:t>
            </a:r>
          </a:p>
          <a:p>
            <a:pPr lvl="1"/>
            <a:r>
              <a:rPr lang="en-US" dirty="0"/>
              <a:t>Avoid clutter/noisiness.</a:t>
            </a:r>
          </a:p>
          <a:p>
            <a:r>
              <a:rPr lang="en-US" dirty="0"/>
              <a:t>Comparing revenue and expenses from 2019/2020 might be too much for one plot.</a:t>
            </a:r>
          </a:p>
          <a:p>
            <a:pPr lvl="1"/>
            <a:r>
              <a:rPr lang="en-US" dirty="0"/>
              <a:t>Data is also on different scales.</a:t>
            </a:r>
          </a:p>
          <a:p>
            <a:r>
              <a:rPr lang="en-US" dirty="0"/>
              <a:t>Subplotting is another approach.</a:t>
            </a:r>
          </a:p>
          <a:p>
            <a:pPr lvl="1"/>
            <a:r>
              <a:rPr lang="en-US" dirty="0"/>
              <a:t>Multiple smaller plots part of a whole.</a:t>
            </a:r>
          </a:p>
          <a:p>
            <a:pPr lvl="1"/>
            <a:r>
              <a:rPr lang="en-US" dirty="0"/>
              <a:t>Each plot has its own axes.</a:t>
            </a:r>
          </a:p>
          <a:p>
            <a:r>
              <a:rPr lang="en-US" dirty="0"/>
              <a:t>Each subplot might be: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Revenue for 2019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Revenue for 2020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Expenses for 2019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Expenses for 2020</a:t>
            </a:r>
          </a:p>
          <a:p>
            <a:r>
              <a:rPr lang="en-US" dirty="0"/>
              <a:t>Both modular plotting and subplotting can be used together.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5DBE9D-821D-473B-981D-B28CBAF8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Subplotting</a:t>
            </a:r>
          </a:p>
        </p:txBody>
      </p:sp>
    </p:spTree>
    <p:extLst>
      <p:ext uri="{BB962C8B-B14F-4D97-AF65-F5344CB8AC3E}">
        <p14:creationId xmlns:p14="http://schemas.microsoft.com/office/powerpoint/2010/main" val="328632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1EB48F40-09C1-44D9-8E5D-E5256AF0601C}"/>
              </a:ext>
            </a:extLst>
          </p:cNvPr>
          <p:cNvSpPr/>
          <p:nvPr/>
        </p:nvSpPr>
        <p:spPr>
          <a:xfrm>
            <a:off x="2473950" y="1341912"/>
            <a:ext cx="4176231" cy="1132114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EDC-CC50-4B11-BBCA-37BE370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14E72C-D29C-459E-AFA7-DF384288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0" y="1302040"/>
            <a:ext cx="4343401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fig = plt.figure()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ax1 = fig.add_axes([0, 1, 1, 1])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ax2 = fig.add_axes([1.1, 1, 1, 1])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...  # Plotting code.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5DBE9D-821D-473B-981D-B28CBAF8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Figure.add_axes()</a:t>
            </a:r>
            <a:r>
              <a:rPr lang="en-US" dirty="0"/>
              <a:t> Function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2FFC92-CE8F-4ECE-ADCF-5C786EE126A4}"/>
              </a:ext>
            </a:extLst>
          </p:cNvPr>
          <p:cNvGrpSpPr/>
          <p:nvPr/>
        </p:nvGrpSpPr>
        <p:grpSpPr>
          <a:xfrm>
            <a:off x="381000" y="2706530"/>
            <a:ext cx="8382000" cy="3508531"/>
            <a:chOff x="381000" y="1434493"/>
            <a:chExt cx="8382000" cy="350853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1343D6E-1E76-4161-8683-7EE6DD6F2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2133600"/>
              <a:ext cx="8382000" cy="280942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CFD547-60A8-4543-A390-9E67234B1A10}"/>
                </a:ext>
              </a:extLst>
            </p:cNvPr>
            <p:cNvSpPr/>
            <p:nvPr/>
          </p:nvSpPr>
          <p:spPr>
            <a:xfrm>
              <a:off x="1752600" y="1434493"/>
              <a:ext cx="14427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Revenue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8CE80F-1C67-40EB-B92E-504F5D304BD8}"/>
                </a:ext>
              </a:extLst>
            </p:cNvPr>
            <p:cNvSpPr/>
            <p:nvPr/>
          </p:nvSpPr>
          <p:spPr>
            <a:xfrm>
              <a:off x="6054990" y="1434493"/>
              <a:ext cx="15311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Expenses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83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de Highlight">
            <a:extLst>
              <a:ext uri="{FF2B5EF4-FFF2-40B4-BE49-F238E27FC236}">
                <a16:creationId xmlns:a16="http://schemas.microsoft.com/office/drawing/2014/main" id="{B2D1E328-F5D6-409A-98FB-6548B1616845}"/>
              </a:ext>
            </a:extLst>
          </p:cNvPr>
          <p:cNvSpPr/>
          <p:nvPr/>
        </p:nvSpPr>
        <p:spPr>
          <a:xfrm>
            <a:off x="838200" y="3514164"/>
            <a:ext cx="3765468" cy="1252847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997CF-A94E-43D8-BA1B-E53A78D3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F88EF-BBF2-4EDA-A957-881CCDD2B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approach to defining subplots.</a:t>
            </a:r>
          </a:p>
          <a:p>
            <a:r>
              <a:rPr lang="en-US" dirty="0"/>
              <a:t>Pass arguments into functions:</a:t>
            </a:r>
          </a:p>
          <a:p>
            <a:pPr lvl="1"/>
            <a:r>
              <a:rPr lang="en-US" dirty="0"/>
              <a:t>Number of rows of subplots</a:t>
            </a:r>
          </a:p>
          <a:p>
            <a:pPr lvl="1"/>
            <a:r>
              <a:rPr lang="en-US" dirty="0"/>
              <a:t>Number of columns of subplots</a:t>
            </a:r>
          </a:p>
          <a:p>
            <a:pPr lvl="1"/>
            <a:r>
              <a:rPr lang="en-US" dirty="0"/>
              <a:t>Position of specific subplot</a:t>
            </a:r>
          </a:p>
          <a:p>
            <a:r>
              <a:rPr lang="en-US" dirty="0"/>
              <a:t>To create a 2 × 2 grid: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 = plt.figure(figsize = (10, 6))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ax1 = fig.add_subplot(2, 2, 1)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ax2 = fig.add_subplot(2, 2, 2)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ax3 = fig.add_subplot(2, 2, 3)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ax4 = fig.add_subplot(2, 2, 4)</a:t>
            </a:r>
          </a:p>
          <a:p>
            <a:pPr marL="457200" lvl="1" indent="0">
              <a:buNone/>
            </a:pPr>
            <a:endParaRPr lang="en-US" sz="1400" dirty="0">
              <a:latin typeface="Courier New" panose="02070309020205020404" pitchFamily="49" charset="0"/>
            </a:endParaRPr>
          </a:p>
          <a:p>
            <a:r>
              <a:rPr lang="en-US" dirty="0"/>
              <a:t>No need to add axes with specific dimensions.</a:t>
            </a:r>
          </a:p>
          <a:p>
            <a:r>
              <a:rPr lang="en-US" dirty="0"/>
              <a:t>Still somewhat tedious.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3EC7E-E6ED-48DB-BA47-95485E3F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Figure.add_subplot()</a:t>
            </a:r>
            <a:r>
              <a:rPr lang="en-US" dirty="0"/>
              <a:t> Function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82494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DBE9D-821D-473B-981D-B28CBAF8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Figure.add_subplot()</a:t>
            </a:r>
            <a:r>
              <a:rPr lang="en-US" dirty="0"/>
              <a:t> Function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EDC-CC50-4B11-BBCA-37BE370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CADE4-4CF0-4475-87FD-EF35FE973BA8}"/>
              </a:ext>
            </a:extLst>
          </p:cNvPr>
          <p:cNvGrpSpPr/>
          <p:nvPr/>
        </p:nvGrpSpPr>
        <p:grpSpPr>
          <a:xfrm>
            <a:off x="457113" y="1120139"/>
            <a:ext cx="8601172" cy="5256725"/>
            <a:chOff x="457113" y="1120139"/>
            <a:chExt cx="8601172" cy="525672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2AAAE47-BE00-4FC2-8C87-06CDF6DE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113" y="1120139"/>
              <a:ext cx="8601172" cy="51607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3FE38D-1493-454B-8FC7-8F006ECA5A5D}"/>
                </a:ext>
              </a:extLst>
            </p:cNvPr>
            <p:cNvSpPr/>
            <p:nvPr/>
          </p:nvSpPr>
          <p:spPr>
            <a:xfrm>
              <a:off x="7315200" y="5257800"/>
              <a:ext cx="72968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Axis 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ED0C6A-E930-4F65-9987-408C12BA8163}"/>
                </a:ext>
              </a:extLst>
            </p:cNvPr>
            <p:cNvSpPr/>
            <p:nvPr/>
          </p:nvSpPr>
          <p:spPr>
            <a:xfrm>
              <a:off x="3657600" y="5257800"/>
              <a:ext cx="72968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Axis 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ED4CF2-0076-45B5-BCF7-E4AA8F8AF9B2}"/>
                </a:ext>
              </a:extLst>
            </p:cNvPr>
            <p:cNvSpPr/>
            <p:nvPr/>
          </p:nvSpPr>
          <p:spPr>
            <a:xfrm>
              <a:off x="7315200" y="3122060"/>
              <a:ext cx="72968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Axis 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DE64CB-856A-470B-A28A-0BD57CFAB18E}"/>
                </a:ext>
              </a:extLst>
            </p:cNvPr>
            <p:cNvSpPr/>
            <p:nvPr/>
          </p:nvSpPr>
          <p:spPr>
            <a:xfrm>
              <a:off x="3657600" y="3122060"/>
              <a:ext cx="72968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Axis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070835-FE2D-4A21-95F1-FE3709A29C86}"/>
                </a:ext>
              </a:extLst>
            </p:cNvPr>
            <p:cNvSpPr/>
            <p:nvPr/>
          </p:nvSpPr>
          <p:spPr>
            <a:xfrm>
              <a:off x="2391163" y="1229403"/>
              <a:ext cx="126643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Revenue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434F18-7610-486C-9A9F-3B2031259B1F}"/>
                </a:ext>
              </a:extLst>
            </p:cNvPr>
            <p:cNvSpPr/>
            <p:nvPr/>
          </p:nvSpPr>
          <p:spPr>
            <a:xfrm>
              <a:off x="2512670" y="5915198"/>
              <a:ext cx="102342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Payroll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02B5B0-685F-4BEC-A09E-C2C850A16D31}"/>
                </a:ext>
              </a:extLst>
            </p:cNvPr>
            <p:cNvSpPr/>
            <p:nvPr/>
          </p:nvSpPr>
          <p:spPr>
            <a:xfrm>
              <a:off x="6301523" y="1225859"/>
              <a:ext cx="88408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COGS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58171E-AAE9-4953-A342-C50B4B3DC30B}"/>
                </a:ext>
              </a:extLst>
            </p:cNvPr>
            <p:cNvSpPr/>
            <p:nvPr/>
          </p:nvSpPr>
          <p:spPr>
            <a:xfrm>
              <a:off x="6171937" y="5915199"/>
              <a:ext cx="114326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Utilities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15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EB591480-F4C6-412E-850F-DBC2FFE7E931}"/>
              </a:ext>
            </a:extLst>
          </p:cNvPr>
          <p:cNvSpPr/>
          <p:nvPr/>
        </p:nvSpPr>
        <p:spPr>
          <a:xfrm>
            <a:off x="838200" y="3740727"/>
            <a:ext cx="7031182" cy="1294411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" name="Code Highlight">
            <a:extLst>
              <a:ext uri="{FF2B5EF4-FFF2-40B4-BE49-F238E27FC236}">
                <a16:creationId xmlns:a16="http://schemas.microsoft.com/office/drawing/2014/main" id="{5FFC9D45-93DF-458B-98D7-2AA6BCF0EFD5}"/>
              </a:ext>
            </a:extLst>
          </p:cNvPr>
          <p:cNvSpPr/>
          <p:nvPr/>
        </p:nvSpPr>
        <p:spPr>
          <a:xfrm>
            <a:off x="838200" y="2319646"/>
            <a:ext cx="3761509" cy="463138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7865F-DC7D-4C7A-A6AB-3E2100FB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ED564-03E1-4790-AE23-4C26D15C8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grid and returns NumPy array for </a:t>
            </a:r>
            <a:r>
              <a:rPr lang="en-US" sz="1600" dirty="0">
                <a:latin typeface="Courier New" panose="02070309020205020404" pitchFamily="49" charset="0"/>
              </a:rPr>
              <a:t>Axes</a:t>
            </a:r>
            <a:r>
              <a:rPr lang="en-US" dirty="0"/>
              <a:t> object.</a:t>
            </a:r>
          </a:p>
          <a:p>
            <a:r>
              <a:rPr lang="en-US" dirty="0"/>
              <a:t>To create a 3 × 2 grid: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 = plt.figure(figsize = (10, 8))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 = fig.subplots(3, 2)</a:t>
            </a:r>
          </a:p>
          <a:p>
            <a:pPr marL="457200" lvl="1" indent="0">
              <a:buNone/>
            </a:pPr>
            <a:endParaRPr lang="en-US" sz="1400" dirty="0">
              <a:latin typeface="Courier New" panose="02070309020205020404" pitchFamily="49" charset="0"/>
            </a:endParaRPr>
          </a:p>
          <a:p>
            <a:r>
              <a:rPr lang="en-US" dirty="0"/>
              <a:t>Use NumPy indexing on array to get each subplot: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ax[0, 0].plot(slice_2019.index.get_level_values(0), slice_2019['Revenue'])</a:t>
            </a:r>
          </a:p>
          <a:p>
            <a:pPr marL="457200" lvl="1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ax[0, 1].plot(slice_2019.index.get_level_values(0), slice_2019['COGS'])</a:t>
            </a:r>
          </a:p>
          <a:p>
            <a:pPr marL="457200" lvl="1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ax[1, 0].plot(slice_2019.index.get_level_values(0), slice_2019['Payroll'])</a:t>
            </a:r>
          </a:p>
          <a:p>
            <a:pPr marL="457200" lvl="1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ax[1, 1].plot(slice_2019.index.get_level_values(0), slice_2019['Utilities'])</a:t>
            </a:r>
          </a:p>
          <a:p>
            <a:pPr marL="457200" lvl="1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ax[2, 0].plot(slice_2019.index.get_level_values(0), slice_2019['Interest'])</a:t>
            </a:r>
          </a:p>
          <a:p>
            <a:pPr marL="457200" lvl="1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ax[2, 1].plot(slice_2019.index.get_level_values(0), slice_2019['Taxes'])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675CD-44DA-4064-987A-FAB29B4ED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Figure.subplots()</a:t>
            </a:r>
            <a:r>
              <a:rPr lang="en-US" dirty="0"/>
              <a:t> Function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297116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DBE9D-821D-473B-981D-B28CBAF8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Figure.subplots()</a:t>
            </a:r>
            <a:r>
              <a:rPr lang="en-US" dirty="0"/>
              <a:t> Function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EDC-CC50-4B11-BBCA-37BE370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31AB71-12D2-4397-B9A2-681C2C5D2929}"/>
              </a:ext>
            </a:extLst>
          </p:cNvPr>
          <p:cNvGrpSpPr/>
          <p:nvPr/>
        </p:nvGrpSpPr>
        <p:grpSpPr>
          <a:xfrm>
            <a:off x="362503" y="1524000"/>
            <a:ext cx="7918179" cy="4579898"/>
            <a:chOff x="362503" y="1524000"/>
            <a:chExt cx="7918179" cy="457989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0104EA0-82BB-46E4-B8AD-8CDBE5512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7800" y="1524000"/>
              <a:ext cx="5876925" cy="457989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9898DE-2A5A-426F-8122-1989ABB3D22F}"/>
                </a:ext>
              </a:extLst>
            </p:cNvPr>
            <p:cNvSpPr/>
            <p:nvPr/>
          </p:nvSpPr>
          <p:spPr>
            <a:xfrm>
              <a:off x="362503" y="2057400"/>
              <a:ext cx="10852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Revenue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7A25D9-CB4C-44ED-A897-9B5A333AF809}"/>
                </a:ext>
              </a:extLst>
            </p:cNvPr>
            <p:cNvSpPr/>
            <p:nvPr/>
          </p:nvSpPr>
          <p:spPr>
            <a:xfrm>
              <a:off x="7401435" y="2057400"/>
              <a:ext cx="769121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2DE4C0-858D-47C6-9BEF-999C76C571B8}"/>
                </a:ext>
              </a:extLst>
            </p:cNvPr>
            <p:cNvSpPr/>
            <p:nvPr/>
          </p:nvSpPr>
          <p:spPr>
            <a:xfrm>
              <a:off x="462530" y="3570030"/>
              <a:ext cx="88524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Payroll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5FD9ED-A01E-473E-AB17-2163C9931358}"/>
                </a:ext>
              </a:extLst>
            </p:cNvPr>
            <p:cNvSpPr/>
            <p:nvPr/>
          </p:nvSpPr>
          <p:spPr>
            <a:xfrm>
              <a:off x="7291308" y="3570030"/>
              <a:ext cx="9893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Utilities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453B20-4584-4F57-8C15-DB513E479983}"/>
                </a:ext>
              </a:extLst>
            </p:cNvPr>
            <p:cNvSpPr/>
            <p:nvPr/>
          </p:nvSpPr>
          <p:spPr>
            <a:xfrm>
              <a:off x="405398" y="5019162"/>
              <a:ext cx="9923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DD7D82-F61D-452D-A709-9336F9FD9E90}"/>
                </a:ext>
              </a:extLst>
            </p:cNvPr>
            <p:cNvSpPr/>
            <p:nvPr/>
          </p:nvSpPr>
          <p:spPr>
            <a:xfrm>
              <a:off x="7414098" y="5019162"/>
              <a:ext cx="74379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Taxes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7D6B27-607A-45F3-9D98-E311A1E0138A}"/>
                </a:ext>
              </a:extLst>
            </p:cNvPr>
            <p:cNvSpPr/>
            <p:nvPr/>
          </p:nvSpPr>
          <p:spPr>
            <a:xfrm>
              <a:off x="3454736" y="2514600"/>
              <a:ext cx="82907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[0, 0]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41CD4-A7F0-4AC5-AD6B-E5D827EC9899}"/>
                </a:ext>
              </a:extLst>
            </p:cNvPr>
            <p:cNvSpPr/>
            <p:nvPr/>
          </p:nvSpPr>
          <p:spPr>
            <a:xfrm>
              <a:off x="6432109" y="2514599"/>
              <a:ext cx="82907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[0, 1]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A7B466-9F3C-4FE5-B0EC-3C894E6BE1ED}"/>
                </a:ext>
              </a:extLst>
            </p:cNvPr>
            <p:cNvSpPr/>
            <p:nvPr/>
          </p:nvSpPr>
          <p:spPr>
            <a:xfrm>
              <a:off x="3454736" y="4045971"/>
              <a:ext cx="82907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[1, 0]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4817E4-229A-483D-A5C3-ED79A43CA5EA}"/>
                </a:ext>
              </a:extLst>
            </p:cNvPr>
            <p:cNvSpPr/>
            <p:nvPr/>
          </p:nvSpPr>
          <p:spPr>
            <a:xfrm>
              <a:off x="6432109" y="4045971"/>
              <a:ext cx="82907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[1, 1]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D7E22F-D982-490C-A9AC-3DF1B0E85299}"/>
                </a:ext>
              </a:extLst>
            </p:cNvPr>
            <p:cNvSpPr/>
            <p:nvPr/>
          </p:nvSpPr>
          <p:spPr>
            <a:xfrm>
              <a:off x="3454736" y="5545442"/>
              <a:ext cx="82907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[2, 0]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013A32-F241-4EE2-8B12-CE02FE059260}"/>
                </a:ext>
              </a:extLst>
            </p:cNvPr>
            <p:cNvSpPr/>
            <p:nvPr/>
          </p:nvSpPr>
          <p:spPr>
            <a:xfrm>
              <a:off x="6432109" y="5545442"/>
              <a:ext cx="82907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[2, 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890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de Highlight">
            <a:extLst>
              <a:ext uri="{FF2B5EF4-FFF2-40B4-BE49-F238E27FC236}">
                <a16:creationId xmlns:a16="http://schemas.microsoft.com/office/drawing/2014/main" id="{E07F80DC-731C-4B42-952D-8DECAAF31288}"/>
              </a:ext>
            </a:extLst>
          </p:cNvPr>
          <p:cNvSpPr/>
          <p:nvPr/>
        </p:nvSpPr>
        <p:spPr>
          <a:xfrm>
            <a:off x="838200" y="4760259"/>
            <a:ext cx="5899068" cy="722416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13C87-02F1-4AE5-B8D0-A1A28D8B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4CD20-A31A-4E14-B2AA-6C223F1B4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want to compare the overall value of each expense?</a:t>
            </a:r>
          </a:p>
          <a:p>
            <a:r>
              <a:rPr lang="en-US" dirty="0"/>
              <a:t>Place subplots on shared axis.</a:t>
            </a:r>
          </a:p>
          <a:p>
            <a:r>
              <a:rPr lang="en-US" dirty="0"/>
              <a:t>Two arguments for </a:t>
            </a:r>
            <a:r>
              <a:rPr lang="en-US" sz="1600" dirty="0">
                <a:latin typeface="Courier New" panose="02070309020205020404" pitchFamily="49" charset="0"/>
              </a:rPr>
              <a:t>subplots()</a:t>
            </a:r>
            <a:r>
              <a:rPr lang="en-US" dirty="0"/>
              <a:t>: </a:t>
            </a:r>
            <a:r>
              <a:rPr lang="en-US" sz="1600" dirty="0">
                <a:latin typeface="Courier New" panose="02070309020205020404" pitchFamily="49" charset="0"/>
              </a:rPr>
              <a:t>sharex</a:t>
            </a:r>
            <a:r>
              <a:rPr lang="en-US" dirty="0"/>
              <a:t> and </a:t>
            </a:r>
            <a:r>
              <a:rPr lang="en-US" sz="1600" dirty="0">
                <a:latin typeface="Courier New" panose="02070309020205020404" pitchFamily="49" charset="0"/>
              </a:rPr>
              <a:t>sharey</a:t>
            </a:r>
          </a:p>
          <a:p>
            <a:r>
              <a:rPr lang="en-US" dirty="0"/>
              <a:t>For each, specify one of four options: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'none'</a:t>
            </a:r>
            <a:r>
              <a:rPr lang="en-US" dirty="0"/>
              <a:t> —Axis will be independent for each subplot.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'all'</a:t>
            </a:r>
            <a:r>
              <a:rPr lang="en-US" dirty="0"/>
              <a:t>  —Axis will be shared between all subplots.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'row'</a:t>
            </a:r>
            <a:r>
              <a:rPr lang="en-US" dirty="0"/>
              <a:t>  —Axis will be shared between each row.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'col'</a:t>
            </a:r>
            <a:r>
              <a:rPr lang="en-US" dirty="0"/>
              <a:t> —Axis will be shared between each column.</a:t>
            </a:r>
          </a:p>
          <a:p>
            <a:r>
              <a:rPr lang="en-US" dirty="0"/>
              <a:t>Example where all subplots in each column have same x-axis, and all subplots in each row have same y-axis: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 = plt.figure(figsize = (10, 6))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 = fig.subplots(2, 2, sharex = 'col', sharey = 'row') 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...  # Plotting code.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FA79E-58A0-4E69-94DC-6F52D0B4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Axes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222106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Save Simple Line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04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B0D5-30F0-48B4-89A5-5ADB044C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Axes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46CBE-2039-4C6D-A398-AAEDFCFB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EE839-CA1C-4393-A8B2-ABAF0C45497F}"/>
              </a:ext>
            </a:extLst>
          </p:cNvPr>
          <p:cNvGrpSpPr/>
          <p:nvPr/>
        </p:nvGrpSpPr>
        <p:grpSpPr>
          <a:xfrm>
            <a:off x="976870" y="1138534"/>
            <a:ext cx="7190260" cy="5233865"/>
            <a:chOff x="976870" y="1138534"/>
            <a:chExt cx="7190260" cy="523386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3AA8E3-6D78-43D3-A626-820708A6F560}"/>
                </a:ext>
              </a:extLst>
            </p:cNvPr>
            <p:cNvGrpSpPr/>
            <p:nvPr/>
          </p:nvGrpSpPr>
          <p:grpSpPr>
            <a:xfrm>
              <a:off x="976870" y="1138534"/>
              <a:ext cx="7190260" cy="5233865"/>
              <a:chOff x="1434073" y="1138534"/>
              <a:chExt cx="7190260" cy="523386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7BC4EC2-8792-470D-8C94-29EA20A7F7C1}"/>
                  </a:ext>
                </a:extLst>
              </p:cNvPr>
              <p:cNvGrpSpPr/>
              <p:nvPr/>
            </p:nvGrpSpPr>
            <p:grpSpPr>
              <a:xfrm>
                <a:off x="1434073" y="1138534"/>
                <a:ext cx="7190260" cy="5233865"/>
                <a:chOff x="1008769" y="1138534"/>
                <a:chExt cx="7190260" cy="523386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2BE5385D-AA1F-42BF-8423-4472665A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8769" y="1600200"/>
                  <a:ext cx="7190260" cy="4310534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4357CF7-28D3-47B8-87C7-25DEFFE29ABC}"/>
                    </a:ext>
                  </a:extLst>
                </p:cNvPr>
                <p:cNvSpPr/>
                <p:nvPr/>
              </p:nvSpPr>
              <p:spPr>
                <a:xfrm>
                  <a:off x="2438400" y="1138535"/>
                  <a:ext cx="884088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COGS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270E329-7612-4502-B282-B88153227362}"/>
                    </a:ext>
                  </a:extLst>
                </p:cNvPr>
                <p:cNvSpPr/>
                <p:nvPr/>
              </p:nvSpPr>
              <p:spPr>
                <a:xfrm>
                  <a:off x="5943600" y="1138534"/>
                  <a:ext cx="1143262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Utilities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AAF58D5-8924-4E97-9DCC-3BD3C1CE76B3}"/>
                    </a:ext>
                  </a:extLst>
                </p:cNvPr>
                <p:cNvSpPr/>
                <p:nvPr/>
              </p:nvSpPr>
              <p:spPr>
                <a:xfrm>
                  <a:off x="2305254" y="5910734"/>
                  <a:ext cx="115038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Interest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28F9A42-28B2-4C23-85F3-83AB0C0B5A8B}"/>
                    </a:ext>
                  </a:extLst>
                </p:cNvPr>
                <p:cNvSpPr/>
                <p:nvPr/>
              </p:nvSpPr>
              <p:spPr>
                <a:xfrm>
                  <a:off x="6087774" y="5910733"/>
                  <a:ext cx="85491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Taxes</a:t>
                  </a:r>
                </a:p>
              </p:txBody>
            </p:sp>
          </p:grpSp>
          <p:sp>
            <p:nvSpPr>
              <p:cNvPr id="27" name="Line 167">
                <a:extLst>
                  <a:ext uri="{FF2B5EF4-FFF2-40B4-BE49-F238E27FC236}">
                    <a16:creationId xmlns:a16="http://schemas.microsoft.com/office/drawing/2014/main" id="{4E21669A-F3EA-4198-9F74-B9D8E0A81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6773717" y="3749040"/>
                <a:ext cx="49847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Line 167">
                <a:extLst>
                  <a:ext uri="{FF2B5EF4-FFF2-40B4-BE49-F238E27FC236}">
                    <a16:creationId xmlns:a16="http://schemas.microsoft.com/office/drawing/2014/main" id="{38BD2DE2-AFB0-4A35-AB72-8C3150AC4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7683" y="2590800"/>
                <a:ext cx="49847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Line 167">
                <a:extLst>
                  <a:ext uri="{FF2B5EF4-FFF2-40B4-BE49-F238E27FC236}">
                    <a16:creationId xmlns:a16="http://schemas.microsoft.com/office/drawing/2014/main" id="{DA9BD107-1810-4537-93DB-5C5C7D673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24503" y="2590800"/>
                <a:ext cx="49847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Rounded Rectangle 143">
                <a:extLst>
                  <a:ext uri="{FF2B5EF4-FFF2-40B4-BE49-F238E27FC236}">
                    <a16:creationId xmlns:a16="http://schemas.microsoft.com/office/drawing/2014/main" id="{569A25C6-8E53-481B-9D12-11156796E899}"/>
                  </a:ext>
                </a:extLst>
              </p:cNvPr>
              <p:cNvSpPr/>
              <p:nvPr/>
            </p:nvSpPr>
            <p:spPr>
              <a:xfrm>
                <a:off x="4572000" y="2438400"/>
                <a:ext cx="1203919" cy="274638"/>
              </a:xfrm>
              <a:prstGeom prst="roundRect">
                <a:avLst/>
              </a:prstGeom>
              <a:solidFill>
                <a:srgbClr val="009DDC"/>
              </a:soli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Shared y-axis</a:t>
                </a:r>
              </a:p>
            </p:txBody>
          </p:sp>
          <p:sp>
            <p:nvSpPr>
              <p:cNvPr id="26" name="Line 167">
                <a:extLst>
                  <a:ext uri="{FF2B5EF4-FFF2-40B4-BE49-F238E27FC236}">
                    <a16:creationId xmlns:a16="http://schemas.microsoft.com/office/drawing/2014/main" id="{45934159-45DE-4B6B-AFAF-D060FA32E4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773718" y="3566160"/>
                <a:ext cx="49847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Rounded Rectangle 143">
                <a:extLst>
                  <a:ext uri="{FF2B5EF4-FFF2-40B4-BE49-F238E27FC236}">
                    <a16:creationId xmlns:a16="http://schemas.microsoft.com/office/drawing/2014/main" id="{FCC80ABC-27CF-4E5B-96E4-5F618DB13535}"/>
                  </a:ext>
                </a:extLst>
              </p:cNvPr>
              <p:cNvSpPr/>
              <p:nvPr/>
            </p:nvSpPr>
            <p:spPr>
              <a:xfrm>
                <a:off x="6420996" y="3520280"/>
                <a:ext cx="1203919" cy="274638"/>
              </a:xfrm>
              <a:prstGeom prst="roundRect">
                <a:avLst/>
              </a:prstGeom>
              <a:solidFill>
                <a:srgbClr val="009DDC"/>
              </a:soli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Shared x-axis</a:t>
                </a:r>
              </a:p>
            </p:txBody>
          </p:sp>
        </p:grpSp>
        <p:sp>
          <p:nvSpPr>
            <p:cNvPr id="37" name="Line 167">
              <a:extLst>
                <a:ext uri="{FF2B5EF4-FFF2-40B4-BE49-F238E27FC236}">
                  <a16:creationId xmlns:a16="http://schemas.microsoft.com/office/drawing/2014/main" id="{C091BFB9-3E89-488B-80ED-D8681A714F7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2592271" y="3749040"/>
              <a:ext cx="4984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167">
              <a:extLst>
                <a:ext uri="{FF2B5EF4-FFF2-40B4-BE49-F238E27FC236}">
                  <a16:creationId xmlns:a16="http://schemas.microsoft.com/office/drawing/2014/main" id="{8172A1A1-A173-4131-9218-D22EBF2E06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92272" y="3566160"/>
              <a:ext cx="4984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ounded Rectangle 143">
              <a:extLst>
                <a:ext uri="{FF2B5EF4-FFF2-40B4-BE49-F238E27FC236}">
                  <a16:creationId xmlns:a16="http://schemas.microsoft.com/office/drawing/2014/main" id="{A9E6F442-52C1-4805-906F-76AB394A2704}"/>
                </a:ext>
              </a:extLst>
            </p:cNvPr>
            <p:cNvSpPr/>
            <p:nvPr/>
          </p:nvSpPr>
          <p:spPr>
            <a:xfrm>
              <a:off x="2239550" y="3520280"/>
              <a:ext cx="120391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Shared x-axis</a:t>
              </a:r>
            </a:p>
          </p:txBody>
        </p:sp>
        <p:sp>
          <p:nvSpPr>
            <p:cNvPr id="40" name="Line 167">
              <a:extLst>
                <a:ext uri="{FF2B5EF4-FFF2-40B4-BE49-F238E27FC236}">
                  <a16:creationId xmlns:a16="http://schemas.microsoft.com/office/drawing/2014/main" id="{8D214725-EDA8-4952-A30E-472C4B9E1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9132" y="4724400"/>
              <a:ext cx="4984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167">
              <a:extLst>
                <a:ext uri="{FF2B5EF4-FFF2-40B4-BE49-F238E27FC236}">
                  <a16:creationId xmlns:a16="http://schemas.microsoft.com/office/drawing/2014/main" id="{BC58A790-5A32-4058-B061-949983091B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5952" y="4724400"/>
              <a:ext cx="4984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ounded Rectangle 143">
              <a:extLst>
                <a:ext uri="{FF2B5EF4-FFF2-40B4-BE49-F238E27FC236}">
                  <a16:creationId xmlns:a16="http://schemas.microsoft.com/office/drawing/2014/main" id="{39E3AC43-414B-4010-8EC3-5BF85C227590}"/>
                </a:ext>
              </a:extLst>
            </p:cNvPr>
            <p:cNvSpPr/>
            <p:nvPr/>
          </p:nvSpPr>
          <p:spPr>
            <a:xfrm>
              <a:off x="4113449" y="4572000"/>
              <a:ext cx="120391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Shared y-axis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771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de Highlight">
            <a:extLst>
              <a:ext uri="{FF2B5EF4-FFF2-40B4-BE49-F238E27FC236}">
                <a16:creationId xmlns:a16="http://schemas.microsoft.com/office/drawing/2014/main" id="{91216226-FAC6-4A4B-9A99-0A54CC50F408}"/>
              </a:ext>
            </a:extLst>
          </p:cNvPr>
          <p:cNvSpPr/>
          <p:nvPr/>
        </p:nvSpPr>
        <p:spPr>
          <a:xfrm>
            <a:off x="838198" y="4219698"/>
            <a:ext cx="7391401" cy="752105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6" name="Code Highlight">
            <a:extLst>
              <a:ext uri="{FF2B5EF4-FFF2-40B4-BE49-F238E27FC236}">
                <a16:creationId xmlns:a16="http://schemas.microsoft.com/office/drawing/2014/main" id="{30DCCBBA-2B79-4EF7-9EDF-6CBB059833B0}"/>
              </a:ext>
            </a:extLst>
          </p:cNvPr>
          <p:cNvSpPr/>
          <p:nvPr/>
        </p:nvSpPr>
        <p:spPr>
          <a:xfrm>
            <a:off x="838199" y="2854936"/>
            <a:ext cx="3658591" cy="711620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" name="Code Highlight">
            <a:extLst>
              <a:ext uri="{FF2B5EF4-FFF2-40B4-BE49-F238E27FC236}">
                <a16:creationId xmlns:a16="http://schemas.microsoft.com/office/drawing/2014/main" id="{C7D89C7E-AA90-497D-BD5C-ED09CCA3CC30}"/>
              </a:ext>
            </a:extLst>
          </p:cNvPr>
          <p:cNvSpPr/>
          <p:nvPr/>
        </p:nvSpPr>
        <p:spPr>
          <a:xfrm>
            <a:off x="838199" y="1981199"/>
            <a:ext cx="5788231" cy="516577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4FDFAB-D0BD-4A2E-81AF-C9D068BD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0197E-1E8E-4586-A5B3-557ACFAA6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fine tuning of grid layouts.</a:t>
            </a:r>
          </a:p>
          <a:p>
            <a:r>
              <a:rPr lang="en-US" dirty="0"/>
              <a:t>Create layout through </a:t>
            </a:r>
            <a:r>
              <a:rPr lang="en-US" sz="1600" dirty="0">
                <a:latin typeface="Courier New" panose="02070309020205020404" pitchFamily="49" charset="0"/>
              </a:rPr>
              <a:t>add_gridspec()</a:t>
            </a:r>
            <a:r>
              <a:rPr lang="en-US" dirty="0"/>
              <a:t> function: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 = plt.figure(figsize = (13, 6))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grid = fig.add_gridspec(2, 2, width_ratios = [.6, .4])</a:t>
            </a:r>
          </a:p>
          <a:p>
            <a:r>
              <a:rPr lang="en-US" dirty="0"/>
              <a:t>After setting up grid, set up subplots on grid: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ax1 = fig.add_subplot(grid[0:, 0])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ax2 = fig.add_subplot(grid[0, 1])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ax3 = fig.add_subplot(grid[1, 1]) </a:t>
            </a:r>
          </a:p>
          <a:p>
            <a:pPr lvl="1"/>
            <a:r>
              <a:rPr lang="en-US" dirty="0"/>
              <a:t>First subplot takes up two grid spaces.</a:t>
            </a:r>
          </a:p>
          <a:p>
            <a:r>
              <a:rPr lang="en-US" dirty="0"/>
              <a:t>Then, plot as normal: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ax1.plot(slice_2019.index.get_level_values(0), slice_2019['Revenue'])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ax2.plot(slice_2019.index.get_level_values(0), slice_2019['Payroll'])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ax3.plot(slice_2019.index.get_level_values(0), slice_2019['COGS'])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F8B25-E596-442D-888B-8D2A165F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GridSpec</a:t>
            </a:r>
            <a:r>
              <a:rPr lang="en-US" dirty="0"/>
              <a:t> Object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3669759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DBE9D-821D-473B-981D-B28CBAF8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GridSpec</a:t>
            </a:r>
            <a:r>
              <a:rPr lang="en-US" dirty="0"/>
              <a:t> Object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EDC-CC50-4B11-BBCA-37BE370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9088A4-EA84-4A7F-84F8-1DF7E0EE3EFA}"/>
              </a:ext>
            </a:extLst>
          </p:cNvPr>
          <p:cNvGrpSpPr/>
          <p:nvPr/>
        </p:nvGrpSpPr>
        <p:grpSpPr>
          <a:xfrm>
            <a:off x="76200" y="1749365"/>
            <a:ext cx="9003000" cy="3472386"/>
            <a:chOff x="76200" y="1749365"/>
            <a:chExt cx="9003000" cy="347238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A00E7AA-4DC7-4221-A102-8ACBF1AE9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4388" y="2149475"/>
              <a:ext cx="6509385" cy="307227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F7947-4E8B-4B7E-A823-2B163343F1E4}"/>
                </a:ext>
              </a:extLst>
            </p:cNvPr>
            <p:cNvSpPr/>
            <p:nvPr/>
          </p:nvSpPr>
          <p:spPr>
            <a:xfrm>
              <a:off x="2954081" y="1749365"/>
              <a:ext cx="10852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Revenue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B0D4F1-489A-4FF9-B3CB-0DBD53C8DC4C}"/>
                </a:ext>
              </a:extLst>
            </p:cNvPr>
            <p:cNvSpPr/>
            <p:nvPr/>
          </p:nvSpPr>
          <p:spPr>
            <a:xfrm>
              <a:off x="8193958" y="2667000"/>
              <a:ext cx="88524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Payroll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E1E1E3-5595-4AB0-B0C7-C9BF42A1108F}"/>
                </a:ext>
              </a:extLst>
            </p:cNvPr>
            <p:cNvSpPr/>
            <p:nvPr/>
          </p:nvSpPr>
          <p:spPr>
            <a:xfrm>
              <a:off x="8193958" y="4205552"/>
              <a:ext cx="769121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COGS</a:t>
              </a:r>
            </a:p>
          </p:txBody>
        </p:sp>
        <p:sp>
          <p:nvSpPr>
            <p:cNvPr id="10" name="AutoShape 303">
              <a:extLst>
                <a:ext uri="{FF2B5EF4-FFF2-40B4-BE49-F238E27FC236}">
                  <a16:creationId xmlns:a16="http://schemas.microsoft.com/office/drawing/2014/main" id="{61BD35F5-854E-4F01-A6E5-F4614949F7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01493" y="2313326"/>
              <a:ext cx="228600" cy="2724712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ounded Rectangle 143">
              <a:extLst>
                <a:ext uri="{FF2B5EF4-FFF2-40B4-BE49-F238E27FC236}">
                  <a16:creationId xmlns:a16="http://schemas.microsoft.com/office/drawing/2014/main" id="{0A3EC7CE-27D7-4BEB-9F66-7300A19A39F9}"/>
                </a:ext>
              </a:extLst>
            </p:cNvPr>
            <p:cNvSpPr/>
            <p:nvPr/>
          </p:nvSpPr>
          <p:spPr>
            <a:xfrm>
              <a:off x="76200" y="3429000"/>
              <a:ext cx="1225293" cy="476310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Subplot spans two rows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6FB318-C637-4774-A982-7418B480E299}"/>
                </a:ext>
              </a:extLst>
            </p:cNvPr>
            <p:cNvSpPr/>
            <p:nvPr/>
          </p:nvSpPr>
          <p:spPr>
            <a:xfrm>
              <a:off x="4347333" y="4683642"/>
              <a:ext cx="9364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[0:, 0]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AD6516-E425-49D5-8E54-314BF2EA45DF}"/>
                </a:ext>
              </a:extLst>
            </p:cNvPr>
            <p:cNvSpPr/>
            <p:nvPr/>
          </p:nvSpPr>
          <p:spPr>
            <a:xfrm>
              <a:off x="7239927" y="3152553"/>
              <a:ext cx="82907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[0, 1]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21606E-FE6A-495C-9DF4-43232AAAA53D}"/>
                </a:ext>
              </a:extLst>
            </p:cNvPr>
            <p:cNvSpPr/>
            <p:nvPr/>
          </p:nvSpPr>
          <p:spPr>
            <a:xfrm>
              <a:off x="7239927" y="4683642"/>
              <a:ext cx="82907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[1, 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1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3DB1D-383C-4DAC-9DDF-BC06013E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2718F2-326B-4B16-A9F0-869AD7B6B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modular plotting to compare related data visualizations on one graph.</a:t>
            </a:r>
          </a:p>
          <a:p>
            <a:r>
              <a:rPr lang="en-US" dirty="0"/>
              <a:t>Avoid adding too much to a modular plot.</a:t>
            </a:r>
          </a:p>
          <a:p>
            <a:r>
              <a:rPr lang="en-US" dirty="0"/>
              <a:t>Use subplotting to compare related data visualizations in self-contained plots.</a:t>
            </a:r>
          </a:p>
          <a:p>
            <a:r>
              <a:rPr lang="en-US" dirty="0"/>
              <a:t>Consider subplotting when modular plotting gets too noisy.</a:t>
            </a:r>
          </a:p>
          <a:p>
            <a:r>
              <a:rPr lang="en-US" dirty="0"/>
              <a:t>Combine modular plotting and subplotting for maximum effect.</a:t>
            </a:r>
          </a:p>
          <a:p>
            <a:r>
              <a:rPr lang="en-US" dirty="0"/>
              <a:t>Prefer to use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Figure.subplots()</a:t>
            </a:r>
            <a:r>
              <a:rPr lang="en-US" dirty="0"/>
              <a:t> to create subplots.</a:t>
            </a:r>
          </a:p>
          <a:p>
            <a:r>
              <a:rPr lang="en-US" dirty="0"/>
              <a:t>Consider plotting subplots with shared axes to reduce clutter and change scale.</a:t>
            </a:r>
          </a:p>
          <a:p>
            <a:r>
              <a:rPr lang="en-US" dirty="0"/>
              <a:t>Construct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GridSpec</a:t>
            </a:r>
            <a:r>
              <a:rPr lang="en-US" dirty="0"/>
              <a:t> object to exercise more granular control over figure layout.</a:t>
            </a:r>
          </a:p>
          <a:p>
            <a:pPr lvl="1"/>
            <a:r>
              <a:rPr lang="en-US" dirty="0"/>
              <a:t>Prefer to use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Figure.add_subplot()</a:t>
            </a:r>
            <a:r>
              <a:rPr lang="en-US" dirty="0"/>
              <a:t> for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GridSpec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7DB64E-D418-40D2-A321-716686E5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Creating Subplots</a:t>
            </a:r>
          </a:p>
        </p:txBody>
      </p:sp>
    </p:spTree>
    <p:extLst>
      <p:ext uri="{BB962C8B-B14F-4D97-AF65-F5344CB8AC3E}">
        <p14:creationId xmlns:p14="http://schemas.microsoft.com/office/powerpoint/2010/main" val="1429888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FF5407-E9DC-474E-8E69-CFCD345C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0343C-678A-477D-9BC0-3424561B3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how GCE subplots will be laid out.</a:t>
            </a:r>
          </a:p>
          <a:p>
            <a:r>
              <a:rPr lang="en-US" dirty="0"/>
              <a:t>Some will benefit from being combined.</a:t>
            </a:r>
          </a:p>
          <a:p>
            <a:pPr lvl="1"/>
            <a:r>
              <a:rPr lang="en-US" dirty="0"/>
              <a:t>Will be viewed within the proper context.</a:t>
            </a:r>
          </a:p>
          <a:p>
            <a:r>
              <a:rPr lang="en-US" dirty="0"/>
              <a:t>You'll modularize and combine line graphs into multiple subplots.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DB8608-303C-4D01-9AE5-4B9D1D1A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Subplots</a:t>
            </a:r>
          </a:p>
        </p:txBody>
      </p:sp>
    </p:spTree>
    <p:extLst>
      <p:ext uri="{BB962C8B-B14F-4D97-AF65-F5344CB8AC3E}">
        <p14:creationId xmlns:p14="http://schemas.microsoft.com/office/powerpoint/2010/main" val="1426989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Common Types of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BA2FC8-ACA7-4D38-BC4B-8915BC86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Plot Types (Slide 1 of 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3D7E6D-B59C-4555-903D-97DDF2BC9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899" y="1313664"/>
            <a:ext cx="2895600" cy="345375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pyplot.</a:t>
            </a:r>
            <a:r>
              <a:rPr lang="en-US" sz="1600" b="1" dirty="0">
                <a:latin typeface="Courier New" panose="02070309020205020404" pitchFamily="49" charset="0"/>
              </a:rPr>
              <a:t>scatter</a:t>
            </a:r>
            <a:r>
              <a:rPr lang="en-US" sz="1600" dirty="0">
                <a:latin typeface="Courier New" panose="02070309020205020404" pitchFamily="49" charset="0"/>
              </a:rPr>
              <a:t>(</a:t>
            </a:r>
            <a:r>
              <a:rPr lang="en-US" sz="1600" b="1" i="1" dirty="0">
                <a:latin typeface="Courier New" panose="02070309020205020404" pitchFamily="49" charset="0"/>
              </a:rPr>
              <a:t>x</a:t>
            </a:r>
            <a:r>
              <a:rPr lang="en-US" sz="1600" dirty="0">
                <a:latin typeface="Courier New" panose="02070309020205020404" pitchFamily="49" charset="0"/>
              </a:rPr>
              <a:t>, </a:t>
            </a:r>
            <a:r>
              <a:rPr lang="en-US" sz="1600" b="1" i="1" dirty="0">
                <a:latin typeface="Courier New" panose="02070309020205020404" pitchFamily="49" charset="0"/>
              </a:rPr>
              <a:t>y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pyplot.</a:t>
            </a:r>
            <a:r>
              <a:rPr lang="en-US" sz="1600" b="1" dirty="0">
                <a:latin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</a:rPr>
              <a:t>(</a:t>
            </a:r>
            <a:r>
              <a:rPr lang="en-US" sz="1600" b="1" i="1" dirty="0">
                <a:latin typeface="Courier New" panose="02070309020205020404" pitchFamily="49" charset="0"/>
              </a:rPr>
              <a:t>x</a:t>
            </a:r>
            <a:r>
              <a:rPr lang="en-US" sz="1600" dirty="0">
                <a:latin typeface="Courier New" panose="02070309020205020404" pitchFamily="49" charset="0"/>
              </a:rPr>
              <a:t>, </a:t>
            </a:r>
            <a:r>
              <a:rPr lang="en-US" sz="1600" b="1" i="1" dirty="0">
                <a:latin typeface="Courier New" panose="02070309020205020404" pitchFamily="49" charset="0"/>
              </a:rPr>
              <a:t>y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pyplot.</a:t>
            </a:r>
            <a:r>
              <a:rPr lang="en-US" sz="1600" b="1" dirty="0">
                <a:latin typeface="Courier New" panose="02070309020205020404" pitchFamily="49" charset="0"/>
              </a:rPr>
              <a:t>stackplot</a:t>
            </a:r>
            <a:r>
              <a:rPr lang="en-US" sz="1600" dirty="0">
                <a:latin typeface="Courier New" panose="02070309020205020404" pitchFamily="49" charset="0"/>
              </a:rPr>
              <a:t>(</a:t>
            </a:r>
            <a:r>
              <a:rPr lang="en-US" sz="1600" b="1" i="1" dirty="0">
                <a:latin typeface="Courier New" panose="02070309020205020404" pitchFamily="49" charset="0"/>
              </a:rPr>
              <a:t>x</a:t>
            </a:r>
            <a:r>
              <a:rPr lang="en-US" sz="1600" dirty="0">
                <a:latin typeface="Courier New" panose="02070309020205020404" pitchFamily="49" charset="0"/>
              </a:rPr>
              <a:t>, </a:t>
            </a:r>
            <a:r>
              <a:rPr lang="en-US" sz="1600" b="1" i="1" dirty="0">
                <a:latin typeface="Courier New" panose="02070309020205020404" pitchFamily="49" charset="0"/>
              </a:rPr>
              <a:t>y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620DF-E7D5-47BB-86AF-B415B35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B89215-16B6-432E-9876-D656CB3E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161" y="1647164"/>
            <a:ext cx="2106138" cy="1325346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6BAA3B5-F107-431D-A210-1EFDFBE3F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3400" y="1294603"/>
            <a:ext cx="4038600" cy="48307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pyplot.</a:t>
            </a:r>
            <a:r>
              <a:rPr lang="en-US" sz="1600" b="1" dirty="0">
                <a:latin typeface="Courier New" panose="02070309020205020404" pitchFamily="49" charset="0"/>
              </a:rPr>
              <a:t>bar</a:t>
            </a:r>
            <a:r>
              <a:rPr lang="en-US" sz="1600" dirty="0">
                <a:latin typeface="Courier New" panose="02070309020205020404" pitchFamily="49" charset="0"/>
              </a:rPr>
              <a:t>(</a:t>
            </a:r>
            <a:r>
              <a:rPr lang="en-US" sz="1600" b="1" i="1" dirty="0">
                <a:latin typeface="Courier New" panose="02070309020205020404" pitchFamily="49" charset="0"/>
              </a:rPr>
              <a:t>x</a:t>
            </a:r>
            <a:r>
              <a:rPr lang="en-US" sz="1600" dirty="0">
                <a:latin typeface="Courier New" panose="02070309020205020404" pitchFamily="49" charset="0"/>
              </a:rPr>
              <a:t>, </a:t>
            </a:r>
            <a:r>
              <a:rPr lang="en-US" sz="1600" b="1" i="1" dirty="0">
                <a:latin typeface="Courier New" panose="02070309020205020404" pitchFamily="49" charset="0"/>
              </a:rPr>
              <a:t>height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pyplot.</a:t>
            </a:r>
            <a:r>
              <a:rPr lang="en-US" sz="1600" b="1" dirty="0">
                <a:latin typeface="Courier New" panose="02070309020205020404" pitchFamily="49" charset="0"/>
              </a:rPr>
              <a:t>barh</a:t>
            </a:r>
            <a:r>
              <a:rPr lang="en-US" sz="1600" dirty="0">
                <a:latin typeface="Courier New" panose="02070309020205020404" pitchFamily="49" charset="0"/>
              </a:rPr>
              <a:t>(</a:t>
            </a:r>
            <a:r>
              <a:rPr lang="en-US" sz="1600" b="1" i="1" dirty="0">
                <a:latin typeface="Courier New" panose="02070309020205020404" pitchFamily="49" charset="0"/>
              </a:rPr>
              <a:t>x</a:t>
            </a:r>
            <a:r>
              <a:rPr lang="en-US" sz="1600" dirty="0">
                <a:latin typeface="Courier New" panose="02070309020205020404" pitchFamily="49" charset="0"/>
              </a:rPr>
              <a:t>, </a:t>
            </a:r>
            <a:r>
              <a:rPr lang="en-US" sz="1600" b="1" i="1" dirty="0">
                <a:latin typeface="Courier New" panose="02070309020205020404" pitchFamily="49" charset="0"/>
              </a:rPr>
              <a:t>width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DC56A0C-5304-42D9-8D21-C636E2711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771" y="3384473"/>
            <a:ext cx="2022868" cy="13258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C75616-12E3-42E2-ABFD-89D07BC60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822" y="5134150"/>
            <a:ext cx="1986817" cy="13258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1DB3BF9-EC41-47D1-B597-68C630541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5474" y="2254789"/>
            <a:ext cx="2106987" cy="13258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E0EA4D8-F66E-4A46-9F59-2FF53A110A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35037" y="4316431"/>
            <a:ext cx="2267215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42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BA2FC8-ACA7-4D38-BC4B-8915BC86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Plot Types (Slide 2 of 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3D7E6D-B59C-4555-903D-97DDF2BC9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899" y="1313664"/>
            <a:ext cx="2895600" cy="345375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pyplot.</a:t>
            </a:r>
            <a:r>
              <a:rPr lang="en-US" sz="1600" b="1" dirty="0">
                <a:latin typeface="Courier New" panose="02070309020205020404" pitchFamily="49" charset="0"/>
              </a:rPr>
              <a:t>hist</a:t>
            </a:r>
            <a:r>
              <a:rPr lang="en-US" sz="1600" dirty="0">
                <a:latin typeface="Courier New" panose="02070309020205020404" pitchFamily="49" charset="0"/>
              </a:rPr>
              <a:t>(</a:t>
            </a:r>
            <a:r>
              <a:rPr lang="en-US" sz="1600" b="1" i="1" dirty="0">
                <a:latin typeface="Courier New" panose="02070309020205020404" pitchFamily="49" charset="0"/>
              </a:rPr>
              <a:t>x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pyplot.</a:t>
            </a:r>
            <a:r>
              <a:rPr lang="en-US" sz="1600" b="1" dirty="0">
                <a:latin typeface="Courier New" panose="02070309020205020404" pitchFamily="49" charset="0"/>
              </a:rPr>
              <a:t>boxplot</a:t>
            </a:r>
            <a:r>
              <a:rPr lang="en-US" sz="1600" dirty="0">
                <a:latin typeface="Courier New" panose="02070309020205020404" pitchFamily="49" charset="0"/>
              </a:rPr>
              <a:t>(</a:t>
            </a:r>
            <a:r>
              <a:rPr lang="en-US" sz="1600" b="1" i="1" dirty="0">
                <a:latin typeface="Courier New" panose="02070309020205020404" pitchFamily="49" charset="0"/>
              </a:rPr>
              <a:t>x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620DF-E7D5-47BB-86AF-B415B35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27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6BAA3B5-F107-431D-A210-1EFDFBE3F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3400" y="1294603"/>
            <a:ext cx="4038600" cy="48307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pyplot.</a:t>
            </a:r>
            <a:r>
              <a:rPr lang="en-US" sz="1600" b="1" dirty="0">
                <a:latin typeface="Courier New" panose="02070309020205020404" pitchFamily="49" charset="0"/>
              </a:rPr>
              <a:t>pie</a:t>
            </a:r>
            <a:r>
              <a:rPr lang="en-US" sz="1600" dirty="0">
                <a:latin typeface="Courier New" panose="02070309020205020404" pitchFamily="49" charset="0"/>
              </a:rPr>
              <a:t>(</a:t>
            </a:r>
            <a:r>
              <a:rPr lang="en-US" sz="1600" b="1" i="1" dirty="0">
                <a:latin typeface="Courier New" panose="02070309020205020404" pitchFamily="49" charset="0"/>
              </a:rPr>
              <a:t>x</a:t>
            </a:r>
            <a:r>
              <a:rPr lang="en-US" sz="1600" dirty="0">
                <a:latin typeface="Courier New" panose="02070309020205020404" pitchFamily="49" charset="0"/>
              </a:rPr>
              <a:t>)</a:t>
            </a: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1600" dirty="0">
              <a:latin typeface="Courier New" panose="02070309020205020404" pitchFamily="49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AA4CB43-B82D-4CBA-862C-49DEEE1B0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831" y="1610096"/>
            <a:ext cx="2745962" cy="1828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24A62F-B84D-4DB0-852C-3466F8F18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03" y="3962400"/>
            <a:ext cx="290619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39FFE81-1247-4970-BE31-6158696F6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9700" y="250371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90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08A029E2-AC6B-462C-A731-FB6A748828ED}"/>
              </a:ext>
            </a:extLst>
          </p:cNvPr>
          <p:cNvSpPr/>
          <p:nvPr/>
        </p:nvSpPr>
        <p:spPr>
          <a:xfrm>
            <a:off x="2177981" y="1371599"/>
            <a:ext cx="4678040" cy="809501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620DF-E7D5-47BB-86AF-B415B35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DE642E-21B5-4E94-AF0F-9F409D82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063" y="1302040"/>
            <a:ext cx="4915875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temps = [jun_temp, jul_temp, aug_temp]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fig, ax = plt.subplots()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ax.violinplot(temps, showmeans = True)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BA2FC8-ACA7-4D38-BC4B-8915BC86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2B6E44-B213-4C81-9D4E-191F3914B488}"/>
              </a:ext>
            </a:extLst>
          </p:cNvPr>
          <p:cNvGrpSpPr>
            <a:grpSpLocks noChangeAspect="1"/>
          </p:cNvGrpSpPr>
          <p:nvPr/>
        </p:nvGrpSpPr>
        <p:grpSpPr>
          <a:xfrm>
            <a:off x="596678" y="2406732"/>
            <a:ext cx="7950644" cy="3886200"/>
            <a:chOff x="1392660" y="2057400"/>
            <a:chExt cx="7205758" cy="352210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3D94D39-ED18-41DD-ABD3-7B4085744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86000" y="2057400"/>
              <a:ext cx="4686300" cy="3152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95FFB1-71CB-48D7-8574-99113D8C3FF8}"/>
                </a:ext>
              </a:extLst>
            </p:cNvPr>
            <p:cNvSpPr/>
            <p:nvPr/>
          </p:nvSpPr>
          <p:spPr>
            <a:xfrm>
              <a:off x="1392660" y="3302789"/>
              <a:ext cx="8191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D457B7-4F37-4940-90C5-03D1F9757D67}"/>
                </a:ext>
              </a:extLst>
            </p:cNvPr>
            <p:cNvSpPr/>
            <p:nvPr/>
          </p:nvSpPr>
          <p:spPr>
            <a:xfrm>
              <a:off x="2971800" y="5210175"/>
              <a:ext cx="502061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Jun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4E63A5-BECD-45BA-B7DA-B42A4D92F9E4}"/>
                </a:ext>
              </a:extLst>
            </p:cNvPr>
            <p:cNvSpPr/>
            <p:nvPr/>
          </p:nvSpPr>
          <p:spPr>
            <a:xfrm>
              <a:off x="4527699" y="5210175"/>
              <a:ext cx="43313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Jul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C8A37B-491E-4442-91E6-959DA130CC61}"/>
                </a:ext>
              </a:extLst>
            </p:cNvPr>
            <p:cNvSpPr/>
            <p:nvPr/>
          </p:nvSpPr>
          <p:spPr>
            <a:xfrm>
              <a:off x="6020729" y="5210175"/>
              <a:ext cx="54854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Aug</a:t>
              </a:r>
            </a:p>
          </p:txBody>
        </p:sp>
        <p:sp>
          <p:nvSpPr>
            <p:cNvPr id="11" name="Rounded Rectangle 143">
              <a:extLst>
                <a:ext uri="{FF2B5EF4-FFF2-40B4-BE49-F238E27FC236}">
                  <a16:creationId xmlns:a16="http://schemas.microsoft.com/office/drawing/2014/main" id="{BAEB125C-B4E7-4BEF-9056-8C0510994E72}"/>
                </a:ext>
              </a:extLst>
            </p:cNvPr>
            <p:cNvSpPr/>
            <p:nvPr/>
          </p:nvSpPr>
          <p:spPr>
            <a:xfrm>
              <a:off x="6991477" y="2427933"/>
              <a:ext cx="1592762" cy="3021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Low probability</a:t>
              </a:r>
            </a:p>
          </p:txBody>
        </p:sp>
        <p:sp>
          <p:nvSpPr>
            <p:cNvPr id="12" name="Line 167">
              <a:extLst>
                <a:ext uri="{FF2B5EF4-FFF2-40B4-BE49-F238E27FC236}">
                  <a16:creationId xmlns:a16="http://schemas.microsoft.com/office/drawing/2014/main" id="{B8185293-9FAD-4A5D-B5B4-B5D6513766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615954" y="3108408"/>
              <a:ext cx="302139" cy="47726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ounded Rectangle 143">
              <a:extLst>
                <a:ext uri="{FF2B5EF4-FFF2-40B4-BE49-F238E27FC236}">
                  <a16:creationId xmlns:a16="http://schemas.microsoft.com/office/drawing/2014/main" id="{7754CFBD-F1BA-4E69-99C6-A6CE8F72CF9A}"/>
                </a:ext>
              </a:extLst>
            </p:cNvPr>
            <p:cNvSpPr/>
            <p:nvPr/>
          </p:nvSpPr>
          <p:spPr>
            <a:xfrm>
              <a:off x="7005656" y="3551830"/>
              <a:ext cx="1592762" cy="3021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High probability</a:t>
              </a:r>
            </a:p>
          </p:txBody>
        </p:sp>
        <p:sp>
          <p:nvSpPr>
            <p:cNvPr id="14" name="Line 167">
              <a:extLst>
                <a:ext uri="{FF2B5EF4-FFF2-40B4-BE49-F238E27FC236}">
                  <a16:creationId xmlns:a16="http://schemas.microsoft.com/office/drawing/2014/main" id="{DA50D551-B4FE-41A8-8404-5CD27A62E5C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708544" y="2281891"/>
              <a:ext cx="0" cy="5942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ounded Rectangle 143">
              <a:extLst>
                <a:ext uri="{FF2B5EF4-FFF2-40B4-BE49-F238E27FC236}">
                  <a16:creationId xmlns:a16="http://schemas.microsoft.com/office/drawing/2014/main" id="{81F46D86-4DB8-4A0B-B97F-6E84A05E2E4E}"/>
                </a:ext>
              </a:extLst>
            </p:cNvPr>
            <p:cNvSpPr/>
            <p:nvPr/>
          </p:nvSpPr>
          <p:spPr>
            <a:xfrm>
              <a:off x="6991477" y="3070400"/>
              <a:ext cx="780923" cy="3021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Mean</a:t>
              </a:r>
            </a:p>
          </p:txBody>
        </p:sp>
        <p:sp>
          <p:nvSpPr>
            <p:cNvPr id="16" name="Line 167">
              <a:extLst>
                <a:ext uri="{FF2B5EF4-FFF2-40B4-BE49-F238E27FC236}">
                  <a16:creationId xmlns:a16="http://schemas.microsoft.com/office/drawing/2014/main" id="{E7904C52-09FE-4C99-A2A6-4F7479182D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861231" y="3558473"/>
              <a:ext cx="0" cy="28885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54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9D97E9EC-B40E-41D0-B35E-BF21C93C1C40}"/>
              </a:ext>
            </a:extLst>
          </p:cNvPr>
          <p:cNvSpPr/>
          <p:nvPr/>
        </p:nvSpPr>
        <p:spPr>
          <a:xfrm>
            <a:off x="1676400" y="1302039"/>
            <a:ext cx="5571506" cy="890937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620DF-E7D5-47BB-86AF-B415B35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22EEC-39AA-465B-9525-9AA57B3E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863" y="1302040"/>
            <a:ext cx="5830275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lon_grid, lat_grid = numpy.meshgrid(lon, lat)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fig, ax = plt.subplots()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ax.contour(lon_grid, lat_grid, anom)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BA2FC8-ACA7-4D38-BC4B-8915BC86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Plots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155C18-A08E-4635-A82D-31FE2F24A7D9}"/>
              </a:ext>
            </a:extLst>
          </p:cNvPr>
          <p:cNvGrpSpPr>
            <a:grpSpLocks noChangeAspect="1"/>
          </p:cNvGrpSpPr>
          <p:nvPr/>
        </p:nvGrpSpPr>
        <p:grpSpPr>
          <a:xfrm>
            <a:off x="701826" y="2371098"/>
            <a:ext cx="7146771" cy="4394200"/>
            <a:chOff x="1133355" y="1701800"/>
            <a:chExt cx="6496296" cy="399425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21CDCE2-58B7-47B7-8487-6EF69962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6462" y="2118787"/>
              <a:ext cx="4791075" cy="3152775"/>
            </a:xfrm>
            <a:prstGeom prst="rect">
              <a:avLst/>
            </a:prstGeom>
          </p:spPr>
        </p:pic>
        <p:sp>
          <p:nvSpPr>
            <p:cNvPr id="7" name="Line 167">
              <a:extLst>
                <a:ext uri="{FF2B5EF4-FFF2-40B4-BE49-F238E27FC236}">
                  <a16:creationId xmlns:a16="http://schemas.microsoft.com/office/drawing/2014/main" id="{57BD573A-04C4-45F5-9E19-76B8C58F56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088594" y="2202395"/>
              <a:ext cx="624411" cy="45719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35A689-85B8-4AD3-BE30-A9CEEBA94CCD}"/>
                </a:ext>
              </a:extLst>
            </p:cNvPr>
            <p:cNvSpPr/>
            <p:nvPr/>
          </p:nvSpPr>
          <p:spPr>
            <a:xfrm>
              <a:off x="1133355" y="3379554"/>
              <a:ext cx="1043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Latitude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85AD75-4C01-4564-867A-878EA90DA947}"/>
                </a:ext>
              </a:extLst>
            </p:cNvPr>
            <p:cNvSpPr/>
            <p:nvPr/>
          </p:nvSpPr>
          <p:spPr>
            <a:xfrm>
              <a:off x="4114800" y="5295945"/>
              <a:ext cx="122501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Longitude</a:t>
              </a:r>
            </a:p>
          </p:txBody>
        </p:sp>
        <p:sp>
          <p:nvSpPr>
            <p:cNvPr id="11" name="Rounded Rectangle 143">
              <a:extLst>
                <a:ext uri="{FF2B5EF4-FFF2-40B4-BE49-F238E27FC236}">
                  <a16:creationId xmlns:a16="http://schemas.microsoft.com/office/drawing/2014/main" id="{766A88BE-9FFD-4C46-A7FA-14B6551D7999}"/>
                </a:ext>
              </a:extLst>
            </p:cNvPr>
            <p:cNvSpPr/>
            <p:nvPr/>
          </p:nvSpPr>
          <p:spPr>
            <a:xfrm>
              <a:off x="6248400" y="1828200"/>
              <a:ext cx="1381251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Positive anomaly</a:t>
              </a:r>
            </a:p>
          </p:txBody>
        </p:sp>
        <p:sp>
          <p:nvSpPr>
            <p:cNvPr id="12" name="Rounded Rectangle 143">
              <a:extLst>
                <a:ext uri="{FF2B5EF4-FFF2-40B4-BE49-F238E27FC236}">
                  <a16:creationId xmlns:a16="http://schemas.microsoft.com/office/drawing/2014/main" id="{DA59ADDA-B5CF-4262-A2CA-71B6F22D4B7E}"/>
                </a:ext>
              </a:extLst>
            </p:cNvPr>
            <p:cNvSpPr/>
            <p:nvPr/>
          </p:nvSpPr>
          <p:spPr>
            <a:xfrm>
              <a:off x="2667000" y="1701800"/>
              <a:ext cx="1447794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Negative anomaly</a:t>
              </a:r>
            </a:p>
          </p:txBody>
        </p:sp>
        <p:sp>
          <p:nvSpPr>
            <p:cNvPr id="13" name="Line 167">
              <a:extLst>
                <a:ext uri="{FF2B5EF4-FFF2-40B4-BE49-F238E27FC236}">
                  <a16:creationId xmlns:a16="http://schemas.microsoft.com/office/drawing/2014/main" id="{B0812CC3-59FE-4A7B-9A0C-1284B5851D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475352" y="2257923"/>
              <a:ext cx="53107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07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de Highlight">
            <a:extLst>
              <a:ext uri="{FF2B5EF4-FFF2-40B4-BE49-F238E27FC236}">
                <a16:creationId xmlns:a16="http://schemas.microsoft.com/office/drawing/2014/main" id="{AD5E26FB-07B0-4E07-B051-4D28A86FAD53}"/>
              </a:ext>
            </a:extLst>
          </p:cNvPr>
          <p:cNvSpPr/>
          <p:nvPr/>
        </p:nvSpPr>
        <p:spPr>
          <a:xfrm>
            <a:off x="1974266" y="2914226"/>
            <a:ext cx="5594268" cy="237508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CB8BA-60A8-461B-A992-35328D3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2E9179-207E-4EBB-9BB6-82650CD71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latin typeface="Courier New" panose="02070309020205020404" pitchFamily="49" charset="0"/>
              </a:rPr>
              <a:t>matplotlib.pyplot</a:t>
            </a:r>
            <a:r>
              <a:rPr lang="en-US" dirty="0"/>
              <a:t> is main interface for Matplotlib.</a:t>
            </a:r>
          </a:p>
          <a:p>
            <a:pPr lvl="1"/>
            <a:r>
              <a:rPr lang="en-US" dirty="0"/>
              <a:t>Can take NumPy array, </a:t>
            </a:r>
            <a:r>
              <a:rPr lang="en-US" sz="1400" dirty="0">
                <a:latin typeface="Courier New" panose="02070309020205020404" pitchFamily="49" charset="0"/>
              </a:rPr>
              <a:t>DataFrame</a:t>
            </a:r>
            <a:r>
              <a:rPr lang="en-US" dirty="0"/>
              <a:t>, etc.</a:t>
            </a:r>
          </a:p>
          <a:p>
            <a:r>
              <a:rPr lang="en-US" sz="1600" dirty="0">
                <a:latin typeface="Courier New" panose="02070309020205020404" pitchFamily="49" charset="0"/>
              </a:rPr>
              <a:t>pyplot.plot()</a:t>
            </a:r>
            <a:r>
              <a:rPr lang="en-US" dirty="0"/>
              <a:t> does the actual plotting.</a:t>
            </a:r>
          </a:p>
          <a:p>
            <a:pPr lvl="1"/>
            <a:r>
              <a:rPr lang="en-US" dirty="0"/>
              <a:t>Importing as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en-US" dirty="0"/>
              <a:t> saves typing.</a:t>
            </a:r>
          </a:p>
          <a:p>
            <a:r>
              <a:rPr lang="en-US" dirty="0"/>
              <a:t>Takes x- and y-axis arguments by default.</a:t>
            </a:r>
          </a:p>
          <a:p>
            <a:pPr marL="457200" lvl="1" indent="0" algn="ctr">
              <a:buNone/>
            </a:pPr>
            <a:r>
              <a:rPr lang="en-US" sz="1400" dirty="0" err="1">
                <a:latin typeface="Courier New" panose="02070309020205020404" pitchFamily="49" charset="0"/>
              </a:rPr>
              <a:t>plt.plot</a:t>
            </a:r>
            <a:r>
              <a:rPr lang="en-US" sz="1400" dirty="0">
                <a:latin typeface="Courier New" panose="02070309020205020404" pitchFamily="49" charset="0"/>
              </a:rPr>
              <a:t>(revenue_df['Month'], revenue_df['Revenue'])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EA46B7-475C-4B2C-A946-3E00C9E3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pyplot.plot()</a:t>
            </a:r>
            <a:r>
              <a:rPr lang="en-US" dirty="0"/>
              <a:t> Function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6E07FE-B7A8-4D46-8BEC-4B554B278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6938" y="3374547"/>
            <a:ext cx="48101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2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291191EC-6578-4352-BF81-7C26AE1AB342}"/>
              </a:ext>
            </a:extLst>
          </p:cNvPr>
          <p:cNvSpPr/>
          <p:nvPr/>
        </p:nvSpPr>
        <p:spPr>
          <a:xfrm>
            <a:off x="2355274" y="1349829"/>
            <a:ext cx="4318658" cy="546265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620DF-E7D5-47BB-86AF-B415B35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587EF2-366E-4813-B2E4-CA5D22849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563" y="1302040"/>
            <a:ext cx="4534875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fig, ax = plt.subplots()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ax.quiver(lon, lat, wind_u, wind_v)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BA2FC8-ACA7-4D38-BC4B-8915BC86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Quiver Plots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D6CC6-FAFB-4CFA-8D73-B7CBD724C5F3}"/>
              </a:ext>
            </a:extLst>
          </p:cNvPr>
          <p:cNvGrpSpPr/>
          <p:nvPr/>
        </p:nvGrpSpPr>
        <p:grpSpPr>
          <a:xfrm>
            <a:off x="701826" y="2311731"/>
            <a:ext cx="6701236" cy="4089400"/>
            <a:chOff x="701826" y="1828800"/>
            <a:chExt cx="6701236" cy="40894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AD15F5F-402E-4F22-93B4-0E723D7D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938" y="1828800"/>
              <a:ext cx="5662124" cy="378618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314A6E-EFE3-4B7C-BB48-3F0F19F3C1E3}"/>
                </a:ext>
              </a:extLst>
            </p:cNvPr>
            <p:cNvSpPr/>
            <p:nvPr/>
          </p:nvSpPr>
          <p:spPr>
            <a:xfrm>
              <a:off x="701826" y="3369748"/>
              <a:ext cx="1147553" cy="4401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Latitude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810AB-58F2-414F-8727-8F16661E874C}"/>
                </a:ext>
              </a:extLst>
            </p:cNvPr>
            <p:cNvSpPr/>
            <p:nvPr/>
          </p:nvSpPr>
          <p:spPr>
            <a:xfrm>
              <a:off x="3981803" y="5478027"/>
              <a:ext cx="1347676" cy="4401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97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de Highlight">
            <a:extLst>
              <a:ext uri="{FF2B5EF4-FFF2-40B4-BE49-F238E27FC236}">
                <a16:creationId xmlns:a16="http://schemas.microsoft.com/office/drawing/2014/main" id="{DD7739B9-E39E-4ECD-A78B-BB9F175D3EA0}"/>
              </a:ext>
            </a:extLst>
          </p:cNvPr>
          <p:cNvSpPr/>
          <p:nvPr/>
        </p:nvSpPr>
        <p:spPr>
          <a:xfrm>
            <a:off x="2378808" y="1347395"/>
            <a:ext cx="4291165" cy="726828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81CDC-1041-482D-93B7-F4DFD45B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7EBD6-1797-4E88-BBFC-7AEEF59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2663" y="1302040"/>
            <a:ext cx="4458675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img = mpimg.imread('map_image.png') 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fig, ax = plt.subplots(figsize = (8, 8))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ax.imshow(img)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CD112-7663-4D2C-9626-80C8C271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Plots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A1D72F-0657-4C97-8971-54F271B10114}"/>
              </a:ext>
            </a:extLst>
          </p:cNvPr>
          <p:cNvGrpSpPr/>
          <p:nvPr/>
        </p:nvGrpSpPr>
        <p:grpSpPr>
          <a:xfrm>
            <a:off x="914400" y="2071535"/>
            <a:ext cx="6161085" cy="4718141"/>
            <a:chOff x="914400" y="1604437"/>
            <a:chExt cx="6161085" cy="471814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A4DB9DB-6815-462F-AC83-7F39B2C4D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5001" y="1604437"/>
              <a:ext cx="5170484" cy="43180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26C66E-3231-4C47-BFA1-C7478742573D}"/>
                </a:ext>
              </a:extLst>
            </p:cNvPr>
            <p:cNvSpPr/>
            <p:nvPr/>
          </p:nvSpPr>
          <p:spPr>
            <a:xfrm>
              <a:off x="914400" y="3464994"/>
              <a:ext cx="87158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Height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B3233B-DA68-468E-AB81-BBEDBFD19D2C}"/>
                </a:ext>
              </a:extLst>
            </p:cNvPr>
            <p:cNvSpPr/>
            <p:nvPr/>
          </p:nvSpPr>
          <p:spPr>
            <a:xfrm>
              <a:off x="4248367" y="5922468"/>
              <a:ext cx="827471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Width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055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de Highlight">
            <a:extLst>
              <a:ext uri="{FF2B5EF4-FFF2-40B4-BE49-F238E27FC236}">
                <a16:creationId xmlns:a16="http://schemas.microsoft.com/office/drawing/2014/main" id="{4E53BC81-51E6-44D8-88B5-4660BC81A8D8}"/>
              </a:ext>
            </a:extLst>
          </p:cNvPr>
          <p:cNvSpPr/>
          <p:nvPr/>
        </p:nvSpPr>
        <p:spPr>
          <a:xfrm>
            <a:off x="1371600" y="1017318"/>
            <a:ext cx="6323610" cy="1029196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81CDC-1041-482D-93B7-F4DFD45B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BFDEB-B03E-4DA7-B51F-B45CA5790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671" y="993084"/>
            <a:ext cx="6478659" cy="522991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fig, ax = plt.subplots(figsize = (8, 8))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ax.imshow(img, extent = [numpy.amin(lon), numpy.amax(lon),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            numpy.amin(lat), numpy.amax(lat)])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ax.quiver(lon, lat, wind_u, wind_v)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CD112-7663-4D2C-9626-80C8C271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Image Plot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A1D72F-0657-4C97-8971-54F271B10114}"/>
              </a:ext>
            </a:extLst>
          </p:cNvPr>
          <p:cNvGrpSpPr/>
          <p:nvPr/>
        </p:nvGrpSpPr>
        <p:grpSpPr>
          <a:xfrm>
            <a:off x="828643" y="2099944"/>
            <a:ext cx="6268108" cy="4669937"/>
            <a:chOff x="828643" y="1652641"/>
            <a:chExt cx="6268108" cy="466993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A4DB9DB-6815-462F-AC83-7F39B2C4D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26267" y="1652641"/>
              <a:ext cx="5170484" cy="42216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26C66E-3231-4C47-BFA1-C7478742573D}"/>
                </a:ext>
              </a:extLst>
            </p:cNvPr>
            <p:cNvSpPr/>
            <p:nvPr/>
          </p:nvSpPr>
          <p:spPr>
            <a:xfrm>
              <a:off x="828643" y="3464994"/>
              <a:ext cx="1043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Latitude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B3233B-DA68-468E-AB81-BBEDBFD19D2C}"/>
                </a:ext>
              </a:extLst>
            </p:cNvPr>
            <p:cNvSpPr/>
            <p:nvPr/>
          </p:nvSpPr>
          <p:spPr>
            <a:xfrm>
              <a:off x="4049597" y="5922468"/>
              <a:ext cx="122501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114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6F8C5266-DBAA-4210-89D9-C74FFC9EEE64}"/>
              </a:ext>
            </a:extLst>
          </p:cNvPr>
          <p:cNvSpPr/>
          <p:nvPr/>
        </p:nvSpPr>
        <p:spPr>
          <a:xfrm>
            <a:off x="914400" y="1115215"/>
            <a:ext cx="7279574" cy="1259850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620DF-E7D5-47BB-86AF-B415B35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544369-57A1-46AB-B1AF-6BCA999A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63" y="1066800"/>
            <a:ext cx="7430475" cy="51562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 = plt.figure()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ax1 = fig.add_subplot(1, 2, 1, projection = '3d')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ax2 = fig.add_subplot(1, 2, 2, projection = '3d')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ax1.contourf(lon_grid, lat_grid, temp_anomaly)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ax2.plot_surface(lon_grid, lat_grid, temp_anomaly, cmap = 'viridis')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BA2FC8-ACA7-4D38-BC4B-8915BC86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 Plots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769E93-8CD3-4B21-AFC5-D47859E3F605}"/>
              </a:ext>
            </a:extLst>
          </p:cNvPr>
          <p:cNvGrpSpPr/>
          <p:nvPr/>
        </p:nvGrpSpPr>
        <p:grpSpPr>
          <a:xfrm>
            <a:off x="1227215" y="2514600"/>
            <a:ext cx="6689571" cy="3763221"/>
            <a:chOff x="1227214" y="1628745"/>
            <a:chExt cx="6689571" cy="376322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C296A7C-C7BA-404B-B3DD-83A304486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7214" y="1828800"/>
              <a:ext cx="6689571" cy="353044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94A2BE-C31F-4560-B17F-21614B41405F}"/>
                </a:ext>
              </a:extLst>
            </p:cNvPr>
            <p:cNvSpPr/>
            <p:nvPr/>
          </p:nvSpPr>
          <p:spPr>
            <a:xfrm>
              <a:off x="4265078" y="3208264"/>
              <a:ext cx="75565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80CF2C-A3B9-4C9B-8AA9-7396FC41B1E5}"/>
                </a:ext>
              </a:extLst>
            </p:cNvPr>
            <p:cNvSpPr/>
            <p:nvPr/>
          </p:nvSpPr>
          <p:spPr>
            <a:xfrm rot="1514514">
              <a:off x="1549086" y="5022633"/>
              <a:ext cx="112402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Longitude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D4AE15-BD97-46A4-B791-6E177F89E168}"/>
                </a:ext>
              </a:extLst>
            </p:cNvPr>
            <p:cNvSpPr/>
            <p:nvPr/>
          </p:nvSpPr>
          <p:spPr>
            <a:xfrm rot="18534876">
              <a:off x="3493457" y="4703568"/>
              <a:ext cx="95680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Latitude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AE605F-8582-4E8D-B3C4-E82F21CA284E}"/>
                </a:ext>
              </a:extLst>
            </p:cNvPr>
            <p:cNvSpPr/>
            <p:nvPr/>
          </p:nvSpPr>
          <p:spPr>
            <a:xfrm rot="1514514">
              <a:off x="5206686" y="5022634"/>
              <a:ext cx="112402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Longitude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632786-D320-4FC7-8EF2-0CACD807A82A}"/>
                </a:ext>
              </a:extLst>
            </p:cNvPr>
            <p:cNvSpPr/>
            <p:nvPr/>
          </p:nvSpPr>
          <p:spPr>
            <a:xfrm rot="18534876">
              <a:off x="7087141" y="4686343"/>
              <a:ext cx="95680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Latitude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519CA8-8FD0-444A-BADD-A103CD57DA48}"/>
                </a:ext>
              </a:extLst>
            </p:cNvPr>
            <p:cNvSpPr/>
            <p:nvPr/>
          </p:nvSpPr>
          <p:spPr>
            <a:xfrm>
              <a:off x="2010381" y="1628745"/>
              <a:ext cx="137563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3D Contour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881121-F7A1-41FE-A68A-700BBFD07F85}"/>
                </a:ext>
              </a:extLst>
            </p:cNvPr>
            <p:cNvSpPr/>
            <p:nvPr/>
          </p:nvSpPr>
          <p:spPr>
            <a:xfrm>
              <a:off x="5639191" y="1628745"/>
              <a:ext cx="143321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Surface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3573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5A60-FA96-48B1-A610-CE9257E3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551A-C710-4F44-A8AB-0C8EF63A9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Use the familiar plots for the same purposes as mentioned earlier.</a:t>
            </a:r>
          </a:p>
          <a:p>
            <a:r>
              <a:rPr lang="en-US" sz="1600" dirty="0"/>
              <a:t>Use violin plots to demonstrate KDE, rather than histogram bins.</a:t>
            </a:r>
          </a:p>
          <a:p>
            <a:pPr lvl="1"/>
            <a:r>
              <a:rPr lang="en-US" sz="1400" dirty="0"/>
              <a:t>Use to avoid having to choosing bin size.</a:t>
            </a:r>
          </a:p>
          <a:p>
            <a:pPr lvl="1"/>
            <a:r>
              <a:rPr lang="en-US" sz="1400" dirty="0"/>
              <a:t>Wider areas of violin have greater probability of data being in that range, and vice versa.</a:t>
            </a:r>
          </a:p>
          <a:p>
            <a:r>
              <a:rPr lang="en-US" sz="1600" dirty="0"/>
              <a:t>Use contour plots to demonstrate how </a:t>
            </a:r>
            <a:r>
              <a:rPr lang="en-US" sz="1600" i="1" dirty="0"/>
              <a:t>z</a:t>
            </a:r>
            <a:r>
              <a:rPr lang="en-US" sz="1600" dirty="0"/>
              <a:t> changes with respect to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.</a:t>
            </a:r>
          </a:p>
          <a:p>
            <a:pPr lvl="1"/>
            <a:r>
              <a:rPr lang="en-US" sz="1400" dirty="0"/>
              <a:t>Use to show a topographical map.</a:t>
            </a:r>
          </a:p>
          <a:p>
            <a:pPr lvl="1"/>
            <a:r>
              <a:rPr lang="en-US" sz="1400" dirty="0"/>
              <a:t>Use to show density of large datasets.</a:t>
            </a:r>
          </a:p>
          <a:p>
            <a:pPr lvl="1"/>
            <a:r>
              <a:rPr lang="en-US" sz="1400" dirty="0"/>
              <a:t>Apply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numpy.meshgrid()</a:t>
            </a:r>
            <a:r>
              <a:rPr lang="en-US" sz="1400" dirty="0"/>
              <a:t> to any one-dimensional inputs.</a:t>
            </a:r>
          </a:p>
          <a:p>
            <a:r>
              <a:rPr lang="en-US" sz="1600" dirty="0"/>
              <a:t>Use quiver plots to demonstrate four-dimensional data in two dimensions.</a:t>
            </a:r>
          </a:p>
          <a:p>
            <a:pPr lvl="1"/>
            <a:r>
              <a:rPr lang="en-US" sz="1400" dirty="0"/>
              <a:t>Use to show processes with magnitude and direction.</a:t>
            </a:r>
          </a:p>
          <a:p>
            <a:pPr lvl="1"/>
            <a:r>
              <a:rPr lang="en-US" sz="1400" dirty="0"/>
              <a:t>Use either 1-D inputs or 2-D grid inputs.</a:t>
            </a:r>
          </a:p>
          <a:p>
            <a:r>
              <a:rPr lang="en-US" sz="1600" dirty="0"/>
              <a:t>Use image plots to demonstrate bitmap images.</a:t>
            </a:r>
          </a:p>
          <a:p>
            <a:pPr lvl="1"/>
            <a:r>
              <a:rPr lang="en-US" sz="1400" dirty="0"/>
              <a:t>Use to change image properties.</a:t>
            </a:r>
          </a:p>
          <a:p>
            <a:pPr lvl="1"/>
            <a:r>
              <a:rPr lang="en-US" sz="1400" dirty="0"/>
              <a:t>Use to add context to another plot.</a:t>
            </a:r>
          </a:p>
          <a:p>
            <a:pPr lvl="1"/>
            <a:r>
              <a:rPr lang="en-US" sz="1400" dirty="0"/>
              <a:t>Use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image.imread()</a:t>
            </a:r>
            <a:r>
              <a:rPr lang="en-US" sz="1400" dirty="0"/>
              <a:t> for PNG images.</a:t>
            </a:r>
          </a:p>
          <a:p>
            <a:r>
              <a:rPr lang="en-US" sz="1600" dirty="0"/>
              <a:t>Use 3-D plots to demonstrate data in three visible dimensions.</a:t>
            </a:r>
          </a:p>
          <a:p>
            <a:pPr lvl="1"/>
            <a:r>
              <a:rPr lang="en-US" sz="1400" dirty="0"/>
              <a:t>Use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Figure.add_subplot(projection = '3d')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dirty="0"/>
              <a:t>Use many of the same 2-D plotting functions to make them 3-D.</a:t>
            </a:r>
          </a:p>
          <a:p>
            <a:pPr lvl="1"/>
            <a:r>
              <a:rPr lang="en-US" sz="1400" dirty="0"/>
              <a:t>Use plotting functions specific to 3-D.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301644-4CB9-4855-91C1-92A71E5A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Creating Common Types of Plots</a:t>
            </a:r>
          </a:p>
        </p:txBody>
      </p:sp>
    </p:spTree>
    <p:extLst>
      <p:ext uri="{BB962C8B-B14F-4D97-AF65-F5344CB8AC3E}">
        <p14:creationId xmlns:p14="http://schemas.microsoft.com/office/powerpoint/2010/main" val="3599585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620DF-E7D5-47BB-86AF-B415B35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807A-E4DB-414F-BDEA-0F71B3B0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plot the GCE store data.</a:t>
            </a:r>
          </a:p>
          <a:p>
            <a:r>
              <a:rPr lang="en-US" dirty="0"/>
              <a:t>You'll generate multiple types of plots.</a:t>
            </a:r>
          </a:p>
          <a:p>
            <a:pPr lvl="1"/>
            <a:r>
              <a:rPr lang="en-US" dirty="0"/>
              <a:t>Try to find actionable info from them.</a:t>
            </a:r>
          </a:p>
          <a:p>
            <a:pPr lvl="1"/>
            <a:r>
              <a:rPr lang="en-US" dirty="0"/>
              <a:t>Information might help change the direction the business takes.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07EC-6E16-46AD-85F0-F8E316EB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Common Types of Plots</a:t>
            </a:r>
          </a:p>
        </p:txBody>
      </p:sp>
    </p:spTree>
    <p:extLst>
      <p:ext uri="{BB962C8B-B14F-4D97-AF65-F5344CB8AC3E}">
        <p14:creationId xmlns:p14="http://schemas.microsoft.com/office/powerpoint/2010/main" val="3455321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2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956A5665-09E7-49B9-8A71-B9EB825441C5}"/>
              </a:ext>
            </a:extLst>
          </p:cNvPr>
          <p:cNvSpPr/>
          <p:nvPr/>
        </p:nvSpPr>
        <p:spPr>
          <a:xfrm>
            <a:off x="3216232" y="1351180"/>
            <a:ext cx="2634345" cy="533037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8F7227-5F24-4C51-839B-337D7D3C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863" y="1302040"/>
            <a:ext cx="2782275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plt.style.use('bmh')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...  # Plotting code.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style.use()</a:t>
            </a:r>
            <a:r>
              <a:rPr lang="en-US" dirty="0"/>
              <a:t>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05B491-BD05-416C-BD3B-CD3B86E61BD4}"/>
              </a:ext>
            </a:extLst>
          </p:cNvPr>
          <p:cNvGrpSpPr/>
          <p:nvPr/>
        </p:nvGrpSpPr>
        <p:grpSpPr>
          <a:xfrm>
            <a:off x="336609" y="2290882"/>
            <a:ext cx="8592766" cy="3377224"/>
            <a:chOff x="336609" y="1676400"/>
            <a:chExt cx="8592766" cy="337722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CCC1C4A-9370-496E-BA78-05726C2CE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6609" y="2286000"/>
              <a:ext cx="3676187" cy="2767624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D766B90-5245-4955-894E-CDC276363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11572" y="2244619"/>
              <a:ext cx="4217803" cy="28090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332EB-4BAF-4C8A-9330-A76DEC4A1B0D}"/>
                </a:ext>
              </a:extLst>
            </p:cNvPr>
            <p:cNvSpPr/>
            <p:nvPr/>
          </p:nvSpPr>
          <p:spPr>
            <a:xfrm>
              <a:off x="1462007" y="1676400"/>
              <a:ext cx="14253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'default'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1C36B1-C07D-4D2E-9F70-F90908DFB104}"/>
                </a:ext>
              </a:extLst>
            </p:cNvPr>
            <p:cNvSpPr/>
            <p:nvPr/>
          </p:nvSpPr>
          <p:spPr>
            <a:xfrm>
              <a:off x="6472236" y="1676400"/>
              <a:ext cx="8739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'bmh'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25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AB4ED3A0-7E5E-488C-B423-61C8A3AF3B99}"/>
              </a:ext>
            </a:extLst>
          </p:cNvPr>
          <p:cNvSpPr/>
          <p:nvPr/>
        </p:nvSpPr>
        <p:spPr>
          <a:xfrm>
            <a:off x="685799" y="1341912"/>
            <a:ext cx="7694221" cy="740228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FEDC-CC50-4B11-BBCA-37BE3708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32B4F-3C5E-43E7-B31B-D98BF30DF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16" y="1302040"/>
            <a:ext cx="7883768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fig, ax = plt.subplots()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ax.plot(months, slice_2019['Revenue'], c = 'grey', linestyle = 'dashed') 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ax.plot(months, slice_2020['Revenue'], c = 'green')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5DBE9D-821D-473B-981D-B28CBAF8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Colors and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28006-F0A9-4EA4-81CD-6F97F53DC2F1}"/>
              </a:ext>
            </a:extLst>
          </p:cNvPr>
          <p:cNvGrpSpPr/>
          <p:nvPr/>
        </p:nvGrpSpPr>
        <p:grpSpPr>
          <a:xfrm>
            <a:off x="1981238" y="2304885"/>
            <a:ext cx="5181523" cy="3842478"/>
            <a:chOff x="1981238" y="1754663"/>
            <a:chExt cx="5181523" cy="384247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3D75994-CDE8-4640-8B59-6837A7906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81238" y="1754663"/>
              <a:ext cx="5181523" cy="3842478"/>
            </a:xfrm>
            <a:prstGeom prst="rect">
              <a:avLst/>
            </a:prstGeom>
          </p:spPr>
        </p:pic>
        <p:sp>
          <p:nvSpPr>
            <p:cNvPr id="9" name="Line 167">
              <a:extLst>
                <a:ext uri="{FF2B5EF4-FFF2-40B4-BE49-F238E27FC236}">
                  <a16:creationId xmlns:a16="http://schemas.microsoft.com/office/drawing/2014/main" id="{26CBE30B-4456-4BB7-AA49-D867989A33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785359" y="3656105"/>
              <a:ext cx="327662" cy="2971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ounded Rectangle 143">
              <a:extLst>
                <a:ext uri="{FF2B5EF4-FFF2-40B4-BE49-F238E27FC236}">
                  <a16:creationId xmlns:a16="http://schemas.microsoft.com/office/drawing/2014/main" id="{B334B407-198F-4928-8352-C374788819AC}"/>
                </a:ext>
              </a:extLst>
            </p:cNvPr>
            <p:cNvSpPr/>
            <p:nvPr/>
          </p:nvSpPr>
          <p:spPr>
            <a:xfrm>
              <a:off x="3740311" y="2643821"/>
              <a:ext cx="80882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2020</a:t>
              </a:r>
            </a:p>
          </p:txBody>
        </p:sp>
        <p:sp>
          <p:nvSpPr>
            <p:cNvPr id="11" name="Rounded Rectangle 143">
              <a:extLst>
                <a:ext uri="{FF2B5EF4-FFF2-40B4-BE49-F238E27FC236}">
                  <a16:creationId xmlns:a16="http://schemas.microsoft.com/office/drawing/2014/main" id="{10C2D13B-E2B0-4794-9F21-7214C48B0B2E}"/>
                </a:ext>
              </a:extLst>
            </p:cNvPr>
            <p:cNvSpPr/>
            <p:nvPr/>
          </p:nvSpPr>
          <p:spPr>
            <a:xfrm>
              <a:off x="4823460" y="3970100"/>
              <a:ext cx="80882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2019</a:t>
              </a:r>
            </a:p>
          </p:txBody>
        </p:sp>
        <p:sp>
          <p:nvSpPr>
            <p:cNvPr id="12" name="Line 167">
              <a:extLst>
                <a:ext uri="{FF2B5EF4-FFF2-40B4-BE49-F238E27FC236}">
                  <a16:creationId xmlns:a16="http://schemas.microsoft.com/office/drawing/2014/main" id="{069EBE72-FBA6-4195-AA90-43D61D1437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290504" y="2978974"/>
              <a:ext cx="310113" cy="18908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136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1E3DFBF7-0CF7-4516-A6B4-4951F5D96B8F}"/>
              </a:ext>
            </a:extLst>
          </p:cNvPr>
          <p:cNvSpPr/>
          <p:nvPr/>
        </p:nvSpPr>
        <p:spPr>
          <a:xfrm>
            <a:off x="609600" y="1124197"/>
            <a:ext cx="7853548" cy="847107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A71FB2-97C5-4718-8589-081E1135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63" y="1060875"/>
            <a:ext cx="8040075" cy="516212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fig = plt.figure()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ax = fig.add_subplot(projection = '3d')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ax.plot_surface(lon_grid, lat_grid, temp_anomaly, cmap = 'Reds')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5CF581-46D0-4C3C-9106-A42DA1A7A842}"/>
              </a:ext>
            </a:extLst>
          </p:cNvPr>
          <p:cNvGrpSpPr/>
          <p:nvPr/>
        </p:nvGrpSpPr>
        <p:grpSpPr>
          <a:xfrm>
            <a:off x="1560321" y="1981200"/>
            <a:ext cx="6023358" cy="4419671"/>
            <a:chOff x="1317238" y="1521037"/>
            <a:chExt cx="6023358" cy="441967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5014326-F64C-4907-ACBE-EF83841C3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7238" y="1521037"/>
              <a:ext cx="5538788" cy="43482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74D73C-6045-441F-8E81-F347934230E5}"/>
                </a:ext>
              </a:extLst>
            </p:cNvPr>
            <p:cNvSpPr/>
            <p:nvPr/>
          </p:nvSpPr>
          <p:spPr>
            <a:xfrm>
              <a:off x="6521461" y="3244334"/>
              <a:ext cx="8191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859A31-312E-4AD6-B6DB-ACC2716B4DC1}"/>
                </a:ext>
              </a:extLst>
            </p:cNvPr>
            <p:cNvSpPr/>
            <p:nvPr/>
          </p:nvSpPr>
          <p:spPr>
            <a:xfrm rot="1027320">
              <a:off x="2545771" y="5540598"/>
              <a:ext cx="122501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Longitude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7DD23C-F6D5-41B5-AA94-B69B0BD35569}"/>
                </a:ext>
              </a:extLst>
            </p:cNvPr>
            <p:cNvSpPr/>
            <p:nvPr/>
          </p:nvSpPr>
          <p:spPr>
            <a:xfrm rot="18888185">
              <a:off x="5557816" y="5043741"/>
              <a:ext cx="1043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Latitude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91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CB8BA-60A8-461B-A992-35328D3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EA46B7-475C-4B2C-A946-3E00C9E3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Plots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2E9179-207E-4EBB-9BB6-82650CD71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Jupyter, </a:t>
            </a:r>
            <a:r>
              <a:rPr lang="en-US" sz="1600" dirty="0">
                <a:latin typeface="Courier New" panose="02070309020205020404" pitchFamily="49" charset="0"/>
              </a:rPr>
              <a:t>plot()</a:t>
            </a:r>
            <a:r>
              <a:rPr lang="en-US" dirty="0"/>
              <a:t> automatically displays plot in output cell.</a:t>
            </a:r>
          </a:p>
          <a:p>
            <a:r>
              <a:rPr lang="en-US" dirty="0"/>
              <a:t>Behavior differs in other execution environments.</a:t>
            </a:r>
          </a:p>
          <a:p>
            <a:r>
              <a:rPr lang="en-US" sz="1600" dirty="0">
                <a:latin typeface="Courier New" panose="02070309020205020404" pitchFamily="49" charset="0"/>
              </a:rPr>
              <a:t>pyplot.show()</a:t>
            </a:r>
            <a:r>
              <a:rPr lang="en-US" dirty="0"/>
              <a:t> may be necessary.</a:t>
            </a:r>
          </a:p>
          <a:p>
            <a:pPr lvl="1"/>
            <a:r>
              <a:rPr lang="en-US" dirty="0"/>
              <a:t>When executing a script, call at the end.</a:t>
            </a:r>
          </a:p>
          <a:p>
            <a:pPr lvl="1"/>
            <a:r>
              <a:rPr lang="en-US" dirty="0"/>
              <a:t>When working in a shell, call when you want to display plots.</a:t>
            </a:r>
          </a:p>
          <a:p>
            <a:pPr lvl="1"/>
            <a:r>
              <a:rPr lang="en-US" dirty="0"/>
              <a:t>With IPython, you can use </a:t>
            </a:r>
            <a:r>
              <a:rPr lang="en-US" sz="1400" dirty="0">
                <a:latin typeface="Courier New" panose="02070309020205020404" pitchFamily="49" charset="0"/>
              </a:rPr>
              <a:t>%matplotlib</a:t>
            </a:r>
            <a:r>
              <a:rPr lang="en-US" dirty="0"/>
              <a:t> magic instead of </a:t>
            </a:r>
            <a:r>
              <a:rPr lang="en-US" sz="1400" dirty="0">
                <a:latin typeface="Courier New" panose="02070309020205020404" pitchFamily="49" charset="0"/>
              </a:rPr>
              <a:t>show()</a:t>
            </a:r>
            <a:r>
              <a:rPr lang="en-US" dirty="0"/>
              <a:t> call.</a:t>
            </a:r>
          </a:p>
        </p:txBody>
      </p:sp>
    </p:spTree>
    <p:extLst>
      <p:ext uri="{BB962C8B-B14F-4D97-AF65-F5344CB8AC3E}">
        <p14:creationId xmlns:p14="http://schemas.microsoft.com/office/powerpoint/2010/main" val="934367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965C7-21F9-4A36-9740-0091CA4A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67A03C-F039-469F-BA9B-3EB4C0BC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 Selection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0CB93-35D5-482A-92BB-965926EB42A9}"/>
              </a:ext>
            </a:extLst>
          </p:cNvPr>
          <p:cNvGrpSpPr/>
          <p:nvPr/>
        </p:nvGrpSpPr>
        <p:grpSpPr>
          <a:xfrm>
            <a:off x="1485041" y="1380504"/>
            <a:ext cx="5659319" cy="4804298"/>
            <a:chOff x="1315923" y="1143000"/>
            <a:chExt cx="5659319" cy="480429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E9F7560-1598-484D-A2A9-D774AA7F2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28800" y="1143000"/>
              <a:ext cx="5146442" cy="114954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B65334-79E8-4CA9-B982-16811A3F5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11548" y="2362200"/>
              <a:ext cx="4963694" cy="114954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51F0215-9C6F-44A0-B828-F1347996C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5923" y="3585969"/>
              <a:ext cx="5659319" cy="114122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A1846FB-4355-42EC-94E4-7E2001C1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46702" y="4797749"/>
              <a:ext cx="5028540" cy="1149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298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 Highlight">
            <a:extLst>
              <a:ext uri="{FF2B5EF4-FFF2-40B4-BE49-F238E27FC236}">
                <a16:creationId xmlns:a16="http://schemas.microsoft.com/office/drawing/2014/main" id="{EA90DF41-F798-4B50-A0A4-CBC8B4B974CE}"/>
              </a:ext>
            </a:extLst>
          </p:cNvPr>
          <p:cNvSpPr/>
          <p:nvPr/>
        </p:nvSpPr>
        <p:spPr>
          <a:xfrm>
            <a:off x="1100446" y="1333995"/>
            <a:ext cx="6891648" cy="858982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A1CCE-9DF4-4A82-AF9C-A3AC34F8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263" y="1302040"/>
            <a:ext cx="7049475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...  # Plotting code.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ax[0].set_title('2019 Revenue', loc = 'left', pad = 15)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ax[1].set_title('2020 Revenue', loc = 'right', pad = 15)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Labels (Slide 1 of 2)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039602-427C-47F4-8A16-E81113236781}"/>
              </a:ext>
            </a:extLst>
          </p:cNvPr>
          <p:cNvGrpSpPr/>
          <p:nvPr/>
        </p:nvGrpSpPr>
        <p:grpSpPr>
          <a:xfrm>
            <a:off x="539555" y="2823353"/>
            <a:ext cx="8064890" cy="2966512"/>
            <a:chOff x="539555" y="2209800"/>
            <a:chExt cx="8064890" cy="296651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9AD75B9-8FE9-4D72-924F-96544FB2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555" y="2209800"/>
              <a:ext cx="8064890" cy="2966512"/>
            </a:xfrm>
            <a:prstGeom prst="rect">
              <a:avLst/>
            </a:prstGeom>
          </p:spPr>
        </p:pic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2A07650E-D7F6-48CE-AFA4-FA3AADCD41D9}"/>
                </a:ext>
              </a:extLst>
            </p:cNvPr>
            <p:cNvSpPr/>
            <p:nvPr/>
          </p:nvSpPr>
          <p:spPr>
            <a:xfrm>
              <a:off x="2514600" y="2232804"/>
              <a:ext cx="1194532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Left aligned</a:t>
              </a:r>
            </a:p>
          </p:txBody>
        </p:sp>
        <p:sp>
          <p:nvSpPr>
            <p:cNvPr id="9" name="Rounded Rectangle 143">
              <a:extLst>
                <a:ext uri="{FF2B5EF4-FFF2-40B4-BE49-F238E27FC236}">
                  <a16:creationId xmlns:a16="http://schemas.microsoft.com/office/drawing/2014/main" id="{6F6B7156-E8F4-4E4C-AEF8-9064027BCF34}"/>
                </a:ext>
              </a:extLst>
            </p:cNvPr>
            <p:cNvSpPr/>
            <p:nvPr/>
          </p:nvSpPr>
          <p:spPr>
            <a:xfrm>
              <a:off x="6113060" y="2382528"/>
              <a:ext cx="990600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Padding</a:t>
              </a:r>
            </a:p>
          </p:txBody>
        </p:sp>
        <p:sp>
          <p:nvSpPr>
            <p:cNvPr id="10" name="AutoShape 303">
              <a:extLst>
                <a:ext uri="{FF2B5EF4-FFF2-40B4-BE49-F238E27FC236}">
                  <a16:creationId xmlns:a16="http://schemas.microsoft.com/office/drawing/2014/main" id="{11EE62DD-D5EF-453F-9AF3-D482BD2673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29060" y="2444750"/>
              <a:ext cx="122640" cy="150194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167">
              <a:extLst>
                <a:ext uri="{FF2B5EF4-FFF2-40B4-BE49-F238E27FC236}">
                  <a16:creationId xmlns:a16="http://schemas.microsoft.com/office/drawing/2014/main" id="{E2B8EAAF-D5D5-4F2D-9557-41F81FC307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2374899" y="2243661"/>
              <a:ext cx="0" cy="2794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78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de Highlight">
            <a:extLst>
              <a:ext uri="{FF2B5EF4-FFF2-40B4-BE49-F238E27FC236}">
                <a16:creationId xmlns:a16="http://schemas.microsoft.com/office/drawing/2014/main" id="{57480C11-8649-473A-AD3A-96F2B2420B8D}"/>
              </a:ext>
            </a:extLst>
          </p:cNvPr>
          <p:cNvSpPr/>
          <p:nvPr/>
        </p:nvSpPr>
        <p:spPr>
          <a:xfrm>
            <a:off x="2743200" y="1041070"/>
            <a:ext cx="3610099" cy="245424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59DA1-1483-41DD-B0C4-F4823B28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BC312-F4E6-4723-9597-0CA8929C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990600"/>
            <a:ext cx="8460150" cy="5232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fig.suptitle('2019 Expenses')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8C68D-3A8C-4F60-984A-07B6FCF6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Labels (Slide 2 of 2)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189046-336B-426C-9EAC-4AAC03AA1688}"/>
              </a:ext>
            </a:extLst>
          </p:cNvPr>
          <p:cNvGrpSpPr/>
          <p:nvPr/>
        </p:nvGrpSpPr>
        <p:grpSpPr>
          <a:xfrm>
            <a:off x="709612" y="1417894"/>
            <a:ext cx="7724775" cy="5172075"/>
            <a:chOff x="709612" y="1109137"/>
            <a:chExt cx="7724775" cy="517207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F528595-C280-4721-9C45-9A8B7A18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9612" y="1109137"/>
              <a:ext cx="7724775" cy="5172075"/>
            </a:xfrm>
            <a:prstGeom prst="rect">
              <a:avLst/>
            </a:prstGeom>
          </p:spPr>
        </p:pic>
        <p:sp>
          <p:nvSpPr>
            <p:cNvPr id="6" name="Rounded Rectangle 143">
              <a:extLst>
                <a:ext uri="{FF2B5EF4-FFF2-40B4-BE49-F238E27FC236}">
                  <a16:creationId xmlns:a16="http://schemas.microsoft.com/office/drawing/2014/main" id="{6D80DC30-2F6B-4F2F-92B7-4A5AA44E831C}"/>
                </a:ext>
              </a:extLst>
            </p:cNvPr>
            <p:cNvSpPr/>
            <p:nvPr/>
          </p:nvSpPr>
          <p:spPr>
            <a:xfrm>
              <a:off x="2514600" y="1109137"/>
              <a:ext cx="1194532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Super title</a:t>
              </a:r>
            </a:p>
          </p:txBody>
        </p:sp>
        <p:sp>
          <p:nvSpPr>
            <p:cNvPr id="7" name="Line 167">
              <a:extLst>
                <a:ext uri="{FF2B5EF4-FFF2-40B4-BE49-F238E27FC236}">
                  <a16:creationId xmlns:a16="http://schemas.microsoft.com/office/drawing/2014/main" id="{B17E1F05-8E50-43FD-BC27-246C4B59D5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3885383" y="1083282"/>
              <a:ext cx="0" cy="35250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1FCA6B0B-4D4F-4487-8E64-01A2B58051BD}"/>
                </a:ext>
              </a:extLst>
            </p:cNvPr>
            <p:cNvSpPr/>
            <p:nvPr/>
          </p:nvSpPr>
          <p:spPr>
            <a:xfrm>
              <a:off x="3735711" y="1905000"/>
              <a:ext cx="1194532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Subtitle</a:t>
              </a:r>
            </a:p>
          </p:txBody>
        </p:sp>
        <p:sp>
          <p:nvSpPr>
            <p:cNvPr id="9" name="Line 167">
              <a:extLst>
                <a:ext uri="{FF2B5EF4-FFF2-40B4-BE49-F238E27FC236}">
                  <a16:creationId xmlns:a16="http://schemas.microsoft.com/office/drawing/2014/main" id="{07590C5B-167C-4BB9-9745-C1700430C3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3421183" y="1592383"/>
              <a:ext cx="293686" cy="36964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85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88F7224A-BA92-4B5C-96A4-04DFFE5FCFFE}"/>
              </a:ext>
            </a:extLst>
          </p:cNvPr>
          <p:cNvSpPr/>
          <p:nvPr/>
        </p:nvSpPr>
        <p:spPr>
          <a:xfrm>
            <a:off x="2161309" y="1132113"/>
            <a:ext cx="4746172" cy="728355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B644C2-B46C-4C20-A3E2-93612356C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063" y="1060862"/>
            <a:ext cx="4915874" cy="516213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ax.set_title('Richland Income Based on Age')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ax.set_xlabel('Age', labelpad = 15)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ax.set_ylabel('Income (USD)', labelpad = 15)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 Labels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223A49-8C28-48A5-A0D0-F5FE9A516710}"/>
              </a:ext>
            </a:extLst>
          </p:cNvPr>
          <p:cNvGrpSpPr/>
          <p:nvPr/>
        </p:nvGrpSpPr>
        <p:grpSpPr>
          <a:xfrm>
            <a:off x="533400" y="1886723"/>
            <a:ext cx="7115175" cy="4698579"/>
            <a:chOff x="533400" y="1443376"/>
            <a:chExt cx="7115175" cy="46985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1E4B46-A92F-4734-B15D-A0CC2EA1D768}"/>
                </a:ext>
              </a:extLst>
            </p:cNvPr>
            <p:cNvGrpSpPr/>
            <p:nvPr/>
          </p:nvGrpSpPr>
          <p:grpSpPr>
            <a:xfrm>
              <a:off x="1495425" y="1443376"/>
              <a:ext cx="6153150" cy="4698579"/>
              <a:chOff x="1495425" y="1443376"/>
              <a:chExt cx="6153150" cy="4698579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C0F7B45-83DD-481B-B88C-13D3F523B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5425" y="1443376"/>
                <a:ext cx="6153150" cy="4698579"/>
              </a:xfrm>
              <a:prstGeom prst="rect">
                <a:avLst/>
              </a:prstGeom>
            </p:spPr>
          </p:pic>
          <p:sp>
            <p:nvSpPr>
              <p:cNvPr id="7" name="Rounded Rectangle 143">
                <a:extLst>
                  <a:ext uri="{FF2B5EF4-FFF2-40B4-BE49-F238E27FC236}">
                    <a16:creationId xmlns:a16="http://schemas.microsoft.com/office/drawing/2014/main" id="{3EE71CF0-2D3F-4CC3-81B1-50F8705C2A78}"/>
                  </a:ext>
                </a:extLst>
              </p:cNvPr>
              <p:cNvSpPr/>
              <p:nvPr/>
            </p:nvSpPr>
            <p:spPr>
              <a:xfrm>
                <a:off x="5380440" y="5710238"/>
                <a:ext cx="990600" cy="274638"/>
              </a:xfrm>
              <a:prstGeom prst="roundRect">
                <a:avLst/>
              </a:prstGeom>
              <a:solidFill>
                <a:srgbClr val="009DDC"/>
              </a:soli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Padding</a:t>
                </a:r>
              </a:p>
            </p:txBody>
          </p:sp>
          <p:sp>
            <p:nvSpPr>
              <p:cNvPr id="8" name="AutoShape 303">
                <a:extLst>
                  <a:ext uri="{FF2B5EF4-FFF2-40B4-BE49-F238E27FC236}">
                    <a16:creationId xmlns:a16="http://schemas.microsoft.com/office/drawing/2014/main" id="{3D6C9285-13FC-4D3D-8DE6-5073E0B2C84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257800" y="5681663"/>
                <a:ext cx="122640" cy="198529"/>
              </a:xfrm>
              <a:prstGeom prst="rightBrace">
                <a:avLst>
                  <a:gd name="adj1" fmla="val 65909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Rounded Rectangle 143">
              <a:extLst>
                <a:ext uri="{FF2B5EF4-FFF2-40B4-BE49-F238E27FC236}">
                  <a16:creationId xmlns:a16="http://schemas.microsoft.com/office/drawing/2014/main" id="{2344603C-F173-441C-BB46-FA98B64A1A74}"/>
                </a:ext>
              </a:extLst>
            </p:cNvPr>
            <p:cNvSpPr/>
            <p:nvPr/>
          </p:nvSpPr>
          <p:spPr>
            <a:xfrm>
              <a:off x="533400" y="2514600"/>
              <a:ext cx="1194532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Axis label</a:t>
              </a:r>
            </a:p>
          </p:txBody>
        </p:sp>
        <p:sp>
          <p:nvSpPr>
            <p:cNvPr id="11" name="Line 167">
              <a:extLst>
                <a:ext uri="{FF2B5EF4-FFF2-40B4-BE49-F238E27FC236}">
                  <a16:creationId xmlns:a16="http://schemas.microsoft.com/office/drawing/2014/main" id="{F6D88252-0C19-46CA-9D88-0CB7730B480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1152728" y="2779508"/>
              <a:ext cx="357998" cy="37745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699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8EAB73CC-A026-4ADC-AF35-ABF29582CE57}"/>
              </a:ext>
            </a:extLst>
          </p:cNvPr>
          <p:cNvSpPr/>
          <p:nvPr/>
        </p:nvSpPr>
        <p:spPr>
          <a:xfrm>
            <a:off x="783770" y="1124196"/>
            <a:ext cx="7489373" cy="973778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7FC331-3DEE-4AB1-883B-2F473F6D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63" y="1066800"/>
            <a:ext cx="7659075" cy="51562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ax.tick_params(axis = 'x', direction = 'out', length = 8, width = 2,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  color = '#009ddc', labelsize = 12, labelrotation = -30)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ax.tick_params(axis = 'y', direction = 'in', length = 10, width = 2,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  color = '#009ddc')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 Ticks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969A8A-5746-4787-B83A-7606F654D158}"/>
              </a:ext>
            </a:extLst>
          </p:cNvPr>
          <p:cNvGrpSpPr>
            <a:grpSpLocks noChangeAspect="1"/>
          </p:cNvGrpSpPr>
          <p:nvPr/>
        </p:nvGrpSpPr>
        <p:grpSpPr>
          <a:xfrm>
            <a:off x="1966436" y="2133600"/>
            <a:ext cx="5211128" cy="4523588"/>
            <a:chOff x="1812564" y="1458744"/>
            <a:chExt cx="5518871" cy="479072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9213885-98C2-459A-97A3-61219E6D6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812564" y="1458744"/>
              <a:ext cx="5518871" cy="4373257"/>
            </a:xfrm>
            <a:prstGeom prst="rect">
              <a:avLst/>
            </a:prstGeom>
          </p:spPr>
        </p:pic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F5D22EF8-4646-482C-912C-38BA3E0BA401}"/>
                </a:ext>
              </a:extLst>
            </p:cNvPr>
            <p:cNvSpPr/>
            <p:nvPr/>
          </p:nvSpPr>
          <p:spPr>
            <a:xfrm>
              <a:off x="5856767" y="5974834"/>
              <a:ext cx="1295400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Rotated labels</a:t>
              </a:r>
            </a:p>
          </p:txBody>
        </p:sp>
        <p:sp>
          <p:nvSpPr>
            <p:cNvPr id="9" name="Rounded Rectangle 143">
              <a:extLst>
                <a:ext uri="{FF2B5EF4-FFF2-40B4-BE49-F238E27FC236}">
                  <a16:creationId xmlns:a16="http://schemas.microsoft.com/office/drawing/2014/main" id="{4D32001C-8D96-4F85-BEB0-AAAC76E8F635}"/>
                </a:ext>
              </a:extLst>
            </p:cNvPr>
            <p:cNvSpPr/>
            <p:nvPr/>
          </p:nvSpPr>
          <p:spPr>
            <a:xfrm>
              <a:off x="2887552" y="2286000"/>
              <a:ext cx="1295400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Inside ticks</a:t>
              </a:r>
            </a:p>
          </p:txBody>
        </p:sp>
        <p:sp>
          <p:nvSpPr>
            <p:cNvPr id="10" name="AutoShape 303">
              <a:extLst>
                <a:ext uri="{FF2B5EF4-FFF2-40B4-BE49-F238E27FC236}">
                  <a16:creationId xmlns:a16="http://schemas.microsoft.com/office/drawing/2014/main" id="{72187B5B-6C05-4E74-9975-82B7D2627A1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427787" y="5173337"/>
              <a:ext cx="174625" cy="1381125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03">
              <a:extLst>
                <a:ext uri="{FF2B5EF4-FFF2-40B4-BE49-F238E27FC236}">
                  <a16:creationId xmlns:a16="http://schemas.microsoft.com/office/drawing/2014/main" id="{F1E054D1-F93E-4CA1-BA50-1E1C1A1B51AC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754571" y="1981200"/>
              <a:ext cx="122348" cy="872406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273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de Highlight">
            <a:extLst>
              <a:ext uri="{FF2B5EF4-FFF2-40B4-BE49-F238E27FC236}">
                <a16:creationId xmlns:a16="http://schemas.microsoft.com/office/drawing/2014/main" id="{4A16B348-FBEA-4407-82A1-42E07B8F6831}"/>
              </a:ext>
            </a:extLst>
          </p:cNvPr>
          <p:cNvSpPr/>
          <p:nvPr/>
        </p:nvSpPr>
        <p:spPr>
          <a:xfrm>
            <a:off x="914399" y="1346512"/>
            <a:ext cx="7267699" cy="224989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50B5E-E9D6-4584-BA66-19A9FD057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dirty="0">
                <a:latin typeface="Courier New" panose="02070309020205020404" pitchFamily="49" charset="0"/>
              </a:rPr>
              <a:t>ax.legend(loc = 'lower right', frameon = False, borderaxespad = 1.5)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2CFC32-9BBB-4098-8A50-508ACE4F30A6}"/>
              </a:ext>
            </a:extLst>
          </p:cNvPr>
          <p:cNvGrpSpPr/>
          <p:nvPr/>
        </p:nvGrpSpPr>
        <p:grpSpPr>
          <a:xfrm>
            <a:off x="1812564" y="1894172"/>
            <a:ext cx="6713403" cy="4373257"/>
            <a:chOff x="1812564" y="1458744"/>
            <a:chExt cx="6713403" cy="437325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9213885-98C2-459A-97A3-61219E6D6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812564" y="1458744"/>
              <a:ext cx="5518871" cy="4373257"/>
            </a:xfrm>
            <a:prstGeom prst="rect">
              <a:avLst/>
            </a:prstGeom>
          </p:spPr>
        </p:pic>
        <p:sp>
          <p:nvSpPr>
            <p:cNvPr id="14" name="Line 167">
              <a:extLst>
                <a:ext uri="{FF2B5EF4-FFF2-40B4-BE49-F238E27FC236}">
                  <a16:creationId xmlns:a16="http://schemas.microsoft.com/office/drawing/2014/main" id="{928569EF-DF42-428D-B184-902EEA32BE7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249631" y="4648199"/>
              <a:ext cx="0" cy="4607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ounded Rectangle 143">
              <a:extLst>
                <a:ext uri="{FF2B5EF4-FFF2-40B4-BE49-F238E27FC236}">
                  <a16:creationId xmlns:a16="http://schemas.microsoft.com/office/drawing/2014/main" id="{010B5B9F-3190-46ED-9A5F-10E972511BD0}"/>
                </a:ext>
              </a:extLst>
            </p:cNvPr>
            <p:cNvSpPr/>
            <p:nvPr/>
          </p:nvSpPr>
          <p:spPr>
            <a:xfrm>
              <a:off x="7331435" y="4741251"/>
              <a:ext cx="1194532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135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2FFA65A8-3369-4846-B9FC-7C86AC2DAD0C}"/>
              </a:ext>
            </a:extLst>
          </p:cNvPr>
          <p:cNvSpPr/>
          <p:nvPr/>
        </p:nvSpPr>
        <p:spPr>
          <a:xfrm>
            <a:off x="738998" y="1336819"/>
            <a:ext cx="7597480" cy="480105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5F1DD8-B75D-4BEF-98C1-C6F596F48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63" y="1302040"/>
            <a:ext cx="7735275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plot = ax.plot_surface(lon_grid, lat_grid, temp_anomaly, cmap = 'Reds')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fig.colorbar(plot)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Bars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EAED1-EB87-4499-B9E1-AF3B1C549C59}"/>
              </a:ext>
            </a:extLst>
          </p:cNvPr>
          <p:cNvGrpSpPr/>
          <p:nvPr/>
        </p:nvGrpSpPr>
        <p:grpSpPr>
          <a:xfrm>
            <a:off x="1905000" y="2133600"/>
            <a:ext cx="6680200" cy="4395627"/>
            <a:chOff x="1883734" y="1474324"/>
            <a:chExt cx="6680200" cy="439562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ED78072-7314-4DFA-8AAD-2D4FF5AF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83734" y="1474324"/>
              <a:ext cx="5210175" cy="4395627"/>
            </a:xfrm>
            <a:prstGeom prst="rect">
              <a:avLst/>
            </a:prstGeom>
          </p:spPr>
        </p:pic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006CF61E-E8A5-45DD-A31A-C79F865B8968}"/>
                </a:ext>
              </a:extLst>
            </p:cNvPr>
            <p:cNvSpPr/>
            <p:nvPr/>
          </p:nvSpPr>
          <p:spPr>
            <a:xfrm>
              <a:off x="7268534" y="3531923"/>
              <a:ext cx="1295400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Color bar axis</a:t>
              </a:r>
            </a:p>
          </p:txBody>
        </p:sp>
        <p:sp>
          <p:nvSpPr>
            <p:cNvPr id="8" name="AutoShape 303">
              <a:extLst>
                <a:ext uri="{FF2B5EF4-FFF2-40B4-BE49-F238E27FC236}">
                  <a16:creationId xmlns:a16="http://schemas.microsoft.com/office/drawing/2014/main" id="{D90C5125-A64B-4BA2-BFA4-C2A3689106F3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7093909" y="1623486"/>
              <a:ext cx="174625" cy="4091513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391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de Highlight">
            <a:extLst>
              <a:ext uri="{FF2B5EF4-FFF2-40B4-BE49-F238E27FC236}">
                <a16:creationId xmlns:a16="http://schemas.microsoft.com/office/drawing/2014/main" id="{32E45133-D535-4AA8-B19F-9FAFBE8001B7}"/>
              </a:ext>
            </a:extLst>
          </p:cNvPr>
          <p:cNvSpPr/>
          <p:nvPr/>
        </p:nvSpPr>
        <p:spPr>
          <a:xfrm>
            <a:off x="2569029" y="1358192"/>
            <a:ext cx="3946566" cy="256852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28B032-7237-4088-B8A4-6E7EA400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ax.set_ylim(bottom = 0, top = 5)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 Limits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2D471-3E03-4FD7-A8D8-30DF2D2701AD}"/>
              </a:ext>
            </a:extLst>
          </p:cNvPr>
          <p:cNvGrpSpPr/>
          <p:nvPr/>
        </p:nvGrpSpPr>
        <p:grpSpPr>
          <a:xfrm>
            <a:off x="228600" y="1723902"/>
            <a:ext cx="7290931" cy="4671359"/>
            <a:chOff x="228600" y="1371600"/>
            <a:chExt cx="7290931" cy="4671359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57406BD-A7F6-4EF5-901C-66425DBA0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24468" y="1371600"/>
              <a:ext cx="5895063" cy="4671359"/>
            </a:xfrm>
            <a:prstGeom prst="rect">
              <a:avLst/>
            </a:prstGeom>
          </p:spPr>
        </p:pic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A4D10BEC-4027-4110-A316-248917A36A28}"/>
                </a:ext>
              </a:extLst>
            </p:cNvPr>
            <p:cNvSpPr/>
            <p:nvPr/>
          </p:nvSpPr>
          <p:spPr>
            <a:xfrm>
              <a:off x="228600" y="1524000"/>
              <a:ext cx="1477334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New upper bound</a:t>
              </a:r>
            </a:p>
          </p:txBody>
        </p:sp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383A69AE-680F-48F6-BB74-DE56FF2B51AB}"/>
                </a:ext>
              </a:extLst>
            </p:cNvPr>
            <p:cNvSpPr/>
            <p:nvPr/>
          </p:nvSpPr>
          <p:spPr>
            <a:xfrm>
              <a:off x="228600" y="5306550"/>
              <a:ext cx="1477334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New lower bound</a:t>
              </a:r>
            </a:p>
          </p:txBody>
        </p:sp>
        <p:sp>
          <p:nvSpPr>
            <p:cNvPr id="9" name="Line 167">
              <a:extLst>
                <a:ext uri="{FF2B5EF4-FFF2-40B4-BE49-F238E27FC236}">
                  <a16:creationId xmlns:a16="http://schemas.microsoft.com/office/drawing/2014/main" id="{E813FFAF-353E-4823-A270-1E2A310863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1881667" y="1500667"/>
              <a:ext cx="0" cy="3514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ne 167">
              <a:extLst>
                <a:ext uri="{FF2B5EF4-FFF2-40B4-BE49-F238E27FC236}">
                  <a16:creationId xmlns:a16="http://schemas.microsoft.com/office/drawing/2014/main" id="{0257312A-7A89-4F72-81BD-0CD4E3D0E6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1871034" y="5289401"/>
              <a:ext cx="0" cy="3514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324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 Highlight">
            <a:extLst>
              <a:ext uri="{FF2B5EF4-FFF2-40B4-BE49-F238E27FC236}">
                <a16:creationId xmlns:a16="http://schemas.microsoft.com/office/drawing/2014/main" id="{03DA6A04-43D9-4759-BB00-12E329393D0A}"/>
              </a:ext>
            </a:extLst>
          </p:cNvPr>
          <p:cNvSpPr/>
          <p:nvPr/>
        </p:nvSpPr>
        <p:spPr>
          <a:xfrm>
            <a:off x="1060862" y="1361704"/>
            <a:ext cx="6970816" cy="245424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C56ED-4F0D-4D40-86E3-A96E37964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ax.grid(which = 'both', axis = 'both', color = '#d8dcd6')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C55CCD-A732-4AD3-BA45-6B7B88D50A1C}"/>
              </a:ext>
            </a:extLst>
          </p:cNvPr>
          <p:cNvGrpSpPr/>
          <p:nvPr/>
        </p:nvGrpSpPr>
        <p:grpSpPr>
          <a:xfrm>
            <a:off x="546100" y="1727853"/>
            <a:ext cx="6973431" cy="4671359"/>
            <a:chOff x="546100" y="1371600"/>
            <a:chExt cx="6973431" cy="4671359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57406BD-A7F6-4EF5-901C-66425DBA0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24468" y="1371600"/>
              <a:ext cx="5895063" cy="4671359"/>
            </a:xfrm>
            <a:prstGeom prst="rect">
              <a:avLst/>
            </a:prstGeom>
          </p:spPr>
        </p:pic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A4D10BEC-4027-4110-A316-248917A36A28}"/>
                </a:ext>
              </a:extLst>
            </p:cNvPr>
            <p:cNvSpPr/>
            <p:nvPr/>
          </p:nvSpPr>
          <p:spPr>
            <a:xfrm>
              <a:off x="546100" y="1911206"/>
              <a:ext cx="1424467" cy="292389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Minor grid lines</a:t>
              </a:r>
            </a:p>
          </p:txBody>
        </p:sp>
        <p:sp>
          <p:nvSpPr>
            <p:cNvPr id="12" name="AutoShape 303">
              <a:extLst>
                <a:ext uri="{FF2B5EF4-FFF2-40B4-BE49-F238E27FC236}">
                  <a16:creationId xmlns:a16="http://schemas.microsoft.com/office/drawing/2014/main" id="{8809B7B2-D116-430B-AFAC-7AF23F10CA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1200" y="1850067"/>
              <a:ext cx="152400" cy="457200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082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de Highlight">
            <a:extLst>
              <a:ext uri="{FF2B5EF4-FFF2-40B4-BE49-F238E27FC236}">
                <a16:creationId xmlns:a16="http://schemas.microsoft.com/office/drawing/2014/main" id="{DE410627-65AB-4E59-95BF-626A9E1E8C93}"/>
              </a:ext>
            </a:extLst>
          </p:cNvPr>
          <p:cNvSpPr/>
          <p:nvPr/>
        </p:nvSpPr>
        <p:spPr>
          <a:xfrm>
            <a:off x="1600199" y="1108370"/>
            <a:ext cx="5865421" cy="1005438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35327-6EA9-4B92-9753-E2A5D8F0D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563" y="1066800"/>
            <a:ext cx="6058875" cy="51562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ax.set_title('Revenue', color = '#009ddc', size = 14,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weight = 'bold', family = 'serif')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ax.set_ylabel('US Dollars\n(Millions)', labelpad = 50,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 rotation = 'horizontal', weight = 'bold')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Properties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FF0D2-35BF-4E10-A9CF-E513BB2838C4}"/>
              </a:ext>
            </a:extLst>
          </p:cNvPr>
          <p:cNvGrpSpPr>
            <a:grpSpLocks noChangeAspect="1"/>
          </p:cNvGrpSpPr>
          <p:nvPr/>
        </p:nvGrpSpPr>
        <p:grpSpPr>
          <a:xfrm>
            <a:off x="467475" y="2249234"/>
            <a:ext cx="6597270" cy="4345151"/>
            <a:chOff x="100388" y="1133270"/>
            <a:chExt cx="7392023" cy="486859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57406BD-A7F6-4EF5-901C-66425DBA0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59466" y="1336591"/>
              <a:ext cx="6632945" cy="4665277"/>
            </a:xfrm>
            <a:prstGeom prst="rect">
              <a:avLst/>
            </a:prstGeom>
          </p:spPr>
        </p:pic>
        <p:sp>
          <p:nvSpPr>
            <p:cNvPr id="11" name="Rounded Rectangle 143">
              <a:extLst>
                <a:ext uri="{FF2B5EF4-FFF2-40B4-BE49-F238E27FC236}">
                  <a16:creationId xmlns:a16="http://schemas.microsoft.com/office/drawing/2014/main" id="{8E85558F-F72C-4240-B634-B37AF64C0796}"/>
                </a:ext>
              </a:extLst>
            </p:cNvPr>
            <p:cNvSpPr/>
            <p:nvPr/>
          </p:nvSpPr>
          <p:spPr>
            <a:xfrm>
              <a:off x="100388" y="2667000"/>
              <a:ext cx="1625068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Bol</a:t>
              </a: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d, horizontal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3" name="Line 167">
              <a:extLst>
                <a:ext uri="{FF2B5EF4-FFF2-40B4-BE49-F238E27FC236}">
                  <a16:creationId xmlns:a16="http://schemas.microsoft.com/office/drawing/2014/main" id="{8485D8D2-5690-485B-B9B4-B1B826BEAE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035862" y="1216463"/>
              <a:ext cx="187409" cy="4276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ounded Rectangle 143">
              <a:extLst>
                <a:ext uri="{FF2B5EF4-FFF2-40B4-BE49-F238E27FC236}">
                  <a16:creationId xmlns:a16="http://schemas.microsoft.com/office/drawing/2014/main" id="{234B6307-EF56-401B-B394-FA94C3C9AD3B}"/>
                </a:ext>
              </a:extLst>
            </p:cNvPr>
            <p:cNvSpPr/>
            <p:nvPr/>
          </p:nvSpPr>
          <p:spPr>
            <a:xfrm>
              <a:off x="2308744" y="1133270"/>
              <a:ext cx="1606990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Blue, 14 pt., serif</a:t>
              </a:r>
            </a:p>
          </p:txBody>
        </p:sp>
        <p:sp>
          <p:nvSpPr>
            <p:cNvPr id="16" name="Line 167">
              <a:extLst>
                <a:ext uri="{FF2B5EF4-FFF2-40B4-BE49-F238E27FC236}">
                  <a16:creationId xmlns:a16="http://schemas.microsoft.com/office/drawing/2014/main" id="{7921080E-00A9-4125-8B20-9FF9CAA588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1043778" y="2964659"/>
              <a:ext cx="274640" cy="22859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89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de Highlight">
            <a:extLst>
              <a:ext uri="{FF2B5EF4-FFF2-40B4-BE49-F238E27FC236}">
                <a16:creationId xmlns:a16="http://schemas.microsoft.com/office/drawing/2014/main" id="{50F9749D-2619-4413-A2E9-0801DD688B95}"/>
              </a:ext>
            </a:extLst>
          </p:cNvPr>
          <p:cNvSpPr/>
          <p:nvPr/>
        </p:nvSpPr>
        <p:spPr>
          <a:xfrm>
            <a:off x="838200" y="3318564"/>
            <a:ext cx="5594268" cy="206019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CB8BA-60A8-461B-A992-35328D3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2E9179-207E-4EBB-9BB6-82650CD71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two interfaces.</a:t>
            </a:r>
          </a:p>
          <a:p>
            <a:r>
              <a:rPr lang="en-US" dirty="0"/>
              <a:t>Maintains a memory of plots already defined.</a:t>
            </a:r>
          </a:p>
          <a:p>
            <a:r>
              <a:rPr lang="en-US" dirty="0"/>
              <a:t>With </a:t>
            </a:r>
            <a:r>
              <a:rPr lang="en-US" sz="1600" dirty="0">
                <a:latin typeface="Courier New" panose="02070309020205020404" pitchFamily="49" charset="0"/>
              </a:rPr>
              <a:t>pyplot.plot()</a:t>
            </a:r>
            <a:r>
              <a:rPr lang="en-US" dirty="0"/>
              <a:t>, keeps track of figure, axes, formatting, etc.</a:t>
            </a:r>
          </a:p>
          <a:p>
            <a:r>
              <a:rPr lang="en-US" dirty="0"/>
              <a:t>Works best when plots are simple.</a:t>
            </a:r>
          </a:p>
          <a:p>
            <a:r>
              <a:rPr lang="en-US" dirty="0"/>
              <a:t>Recall previous example: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plt.plot(revenue_df['Month'], revenue_df['Revenue'])</a:t>
            </a:r>
          </a:p>
          <a:p>
            <a:pPr marL="457200" lvl="1" indent="0">
              <a:buNone/>
            </a:pPr>
            <a:endParaRPr lang="en-US" sz="1400" dirty="0">
              <a:latin typeface="Courier New" panose="02070309020205020404" pitchFamily="49" charset="0"/>
            </a:endParaRP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Only keeps track of "active" plot when </a:t>
            </a:r>
            <a:r>
              <a:rPr lang="en-US" sz="1400" dirty="0">
                <a:latin typeface="Courier New" panose="02070309020205020404" pitchFamily="49" charset="0"/>
              </a:rPr>
              <a:t>pyplot.plot()</a:t>
            </a:r>
            <a:r>
              <a:rPr lang="en-US" dirty="0"/>
              <a:t> is called twice.</a:t>
            </a:r>
          </a:p>
          <a:p>
            <a:pPr lvl="1"/>
            <a:r>
              <a:rPr lang="en-US" dirty="0"/>
              <a:t>Changing non-active plot can be difficult.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EA46B7-475C-4B2C-A946-3E00C9E3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Interface</a:t>
            </a:r>
          </a:p>
        </p:txBody>
      </p:sp>
    </p:spTree>
    <p:extLst>
      <p:ext uri="{BB962C8B-B14F-4D97-AF65-F5344CB8AC3E}">
        <p14:creationId xmlns:p14="http://schemas.microsoft.com/office/powerpoint/2010/main" val="3132912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59EC51AF-8440-41FF-A778-51DAF813EC80}"/>
              </a:ext>
            </a:extLst>
          </p:cNvPr>
          <p:cNvSpPr/>
          <p:nvPr/>
        </p:nvSpPr>
        <p:spPr>
          <a:xfrm>
            <a:off x="1417123" y="1341911"/>
            <a:ext cx="6187044" cy="494805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C36F6E-FF9F-4582-9A95-41FD3E79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832" y="1302040"/>
            <a:ext cx="6420337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ax.text(x = 'Jun', y = 2.2, s = 'Product Recall',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horizontalalignment = 'center', color = 'darkred')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(Slide 1 of 2)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7406BD-A7F6-4EF5-901C-66425DBA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9466" y="1922440"/>
            <a:ext cx="6632944" cy="46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95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4C80748F-A483-492B-8436-A0EF43DB7A11}"/>
              </a:ext>
            </a:extLst>
          </p:cNvPr>
          <p:cNvSpPr/>
          <p:nvPr/>
        </p:nvSpPr>
        <p:spPr>
          <a:xfrm>
            <a:off x="853527" y="1115599"/>
            <a:ext cx="7383989" cy="649866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8D1DE4-E705-4845-B44B-95DFB50F2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63" y="1066800"/>
            <a:ext cx="7582875" cy="515620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arrow_format = {'color': 'black', 'width': 2, 'headwidth': 6}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ax.annotate('Product Recall', xy = ('Jun', 2.4),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            xytext = ('Jul', 1.7), arrowprops = arrow_format, color = 'darkred')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(Slide 2 of 2)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7406BD-A7F6-4EF5-901C-66425DBA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9466" y="1926397"/>
            <a:ext cx="6632944" cy="46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3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179431-6A7D-4DC8-B9A2-44F010BC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vs. Object-Oriented Function Differences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5BAA-D23F-4508-B248-931BAF5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52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A0B01232-84C9-4B38-94B5-88197608A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275779"/>
              </p:ext>
            </p:extLst>
          </p:nvPr>
        </p:nvGraphicFramePr>
        <p:xfrm>
          <a:off x="952500" y="2209800"/>
          <a:ext cx="7239000" cy="2362200"/>
        </p:xfrm>
        <a:graphic>
          <a:graphicData uri="http://schemas.openxmlformats.org/drawingml/2006/table">
            <a:tbl>
              <a:tblPr/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Stateful Function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Object-Oriented Function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alibri"/>
                        </a:rPr>
                        <a:t>pyplot.title()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alibri"/>
                        </a:rPr>
                        <a:t>Axes.set_title()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alibri"/>
                        </a:rPr>
                        <a:t>pyplot.xlabel()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alibri"/>
                        </a:rPr>
                        <a:t>Axes.set_xlabel()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alibri"/>
                        </a:rPr>
                        <a:t>pyplot.ylabel()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alibri"/>
                        </a:rPr>
                        <a:t>Axes.set_ylabel()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alibri"/>
                        </a:rPr>
                        <a:t>pyplot.xlim()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alibri"/>
                        </a:rPr>
                        <a:t>Axes.set_xlim()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652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alibri"/>
                        </a:rPr>
                        <a:t>pyplot.ylim()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alibri"/>
                        </a:rPr>
                        <a:t>Axes.set_ylim()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031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957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060BEC06-CA08-47E8-A83D-ABC5BAD02D6B}"/>
              </a:ext>
            </a:extLst>
          </p:cNvPr>
          <p:cNvSpPr/>
          <p:nvPr/>
        </p:nvSpPr>
        <p:spPr>
          <a:xfrm>
            <a:off x="838199" y="4409704"/>
            <a:ext cx="6952013" cy="190006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" name="Code Highlight">
            <a:extLst>
              <a:ext uri="{FF2B5EF4-FFF2-40B4-BE49-F238E27FC236}">
                <a16:creationId xmlns:a16="http://schemas.microsoft.com/office/drawing/2014/main" id="{14AE34D7-9C25-47CB-8C71-345E0A664B16}"/>
              </a:ext>
            </a:extLst>
          </p:cNvPr>
          <p:cNvSpPr/>
          <p:nvPr/>
        </p:nvSpPr>
        <p:spPr>
          <a:xfrm>
            <a:off x="838199" y="2666999"/>
            <a:ext cx="4204855" cy="713509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E23E6-E2C3-429F-B330-D0EF08C1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789D-F2F4-4792-A182-D8D2F66D8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shortcut for setting multiple formatting elements.</a:t>
            </a:r>
          </a:p>
          <a:p>
            <a:r>
              <a:rPr lang="en-US" dirty="0"/>
              <a:t>Takes one or more arguments related to a "set" function.</a:t>
            </a:r>
          </a:p>
          <a:p>
            <a:r>
              <a:rPr lang="en-US" dirty="0"/>
              <a:t>Rather than call each individually: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ax.set_title('Revenue')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ax.set_ylabel('US Dollars\n(Millions)')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ax.set_ylim((0, 5))</a:t>
            </a:r>
          </a:p>
          <a:p>
            <a:endParaRPr lang="en-US" dirty="0"/>
          </a:p>
          <a:p>
            <a:r>
              <a:rPr lang="en-US" dirty="0"/>
              <a:t>Call </a:t>
            </a:r>
            <a:r>
              <a:rPr lang="en-US" sz="1600" dirty="0">
                <a:latin typeface="Courier New" panose="02070309020205020404" pitchFamily="49" charset="0"/>
              </a:rPr>
              <a:t>set()</a:t>
            </a:r>
            <a:r>
              <a:rPr lang="en-US" dirty="0"/>
              <a:t> once: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ax.set(title = 'Revenue', ylabel = 'US Dollars\n(Millions)', ylim = (0, 5))</a:t>
            </a:r>
          </a:p>
          <a:p>
            <a:endParaRPr lang="en-US" dirty="0"/>
          </a:p>
          <a:p>
            <a:r>
              <a:rPr lang="en-US" dirty="0"/>
              <a:t>May be better to call specific function if you need to pass in multiple arguments.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9FCFF-5B90-48B6-BF18-D2BBA847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Axes.set()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342106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0CB20-136A-4817-A60C-C9C2DE82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C242-F12F-4D12-9A90-326D75A49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066800"/>
            <a:ext cx="8460150" cy="5156200"/>
          </a:xfrm>
        </p:spPr>
        <p:txBody>
          <a:bodyPr/>
          <a:lstStyle/>
          <a:p>
            <a:r>
              <a:rPr lang="en-US" sz="1600" dirty="0"/>
              <a:t>Use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style.use()</a:t>
            </a:r>
            <a:r>
              <a:rPr lang="en-US" sz="1600" dirty="0"/>
              <a:t> to set an overall style.</a:t>
            </a:r>
          </a:p>
          <a:p>
            <a:r>
              <a:rPr lang="en-US" sz="1600" dirty="0"/>
              <a:t>Change styles and colors of plot elements to emphasize certain portions.</a:t>
            </a:r>
          </a:p>
          <a:p>
            <a:r>
              <a:rPr lang="en-US" sz="1600" dirty="0"/>
              <a:t>Consider using colors that support people with color blindness.</a:t>
            </a:r>
          </a:p>
          <a:p>
            <a:r>
              <a:rPr lang="en-US" sz="1600" dirty="0"/>
              <a:t>Use color maps to demonstrate gradual changes in values.</a:t>
            </a:r>
          </a:p>
          <a:p>
            <a:r>
              <a:rPr lang="en-US" sz="1600" dirty="0"/>
              <a:t>Choose a color map that best supports the data:</a:t>
            </a:r>
          </a:p>
          <a:p>
            <a:pPr lvl="1"/>
            <a:r>
              <a:rPr lang="en-US" sz="1400" dirty="0"/>
              <a:t>Sequential for data with a natural order.</a:t>
            </a:r>
          </a:p>
          <a:p>
            <a:pPr lvl="1"/>
            <a:r>
              <a:rPr lang="en-US" sz="1400" dirty="0"/>
              <a:t>Diverging for data with a prominent middle.</a:t>
            </a:r>
          </a:p>
          <a:p>
            <a:pPr lvl="1"/>
            <a:r>
              <a:rPr lang="en-US" sz="1400" dirty="0"/>
              <a:t>Cyclic for data that wraps.</a:t>
            </a:r>
          </a:p>
          <a:p>
            <a:pPr lvl="1"/>
            <a:r>
              <a:rPr lang="en-US" sz="1400" dirty="0"/>
              <a:t>Qualitative for categorical data.</a:t>
            </a:r>
          </a:p>
          <a:p>
            <a:r>
              <a:rPr lang="en-US" sz="1600" dirty="0"/>
              <a:t>Apply title labels to explain the purpose of a plot or subplot.</a:t>
            </a:r>
          </a:p>
          <a:p>
            <a:r>
              <a:rPr lang="en-US" sz="1600" dirty="0"/>
              <a:t>Apply axis labels to indicate that variable the axis represents.</a:t>
            </a:r>
          </a:p>
          <a:p>
            <a:pPr lvl="1"/>
            <a:r>
              <a:rPr lang="en-US" sz="1400" dirty="0"/>
              <a:t>Consider omitting if it's obvious.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DAA57-1E9A-412B-881C-D8BDC140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Formatting Plots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1278018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0CB20-136A-4817-A60C-C9C2DE82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C242-F12F-4D12-9A90-326D75A49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066800"/>
            <a:ext cx="8460150" cy="5156200"/>
          </a:xfrm>
        </p:spPr>
        <p:txBody>
          <a:bodyPr/>
          <a:lstStyle/>
          <a:p>
            <a:r>
              <a:rPr lang="en-US" sz="1600" dirty="0"/>
              <a:t>Consider customizing tick appearance and labels.</a:t>
            </a:r>
          </a:p>
          <a:p>
            <a:r>
              <a:rPr lang="en-US" sz="1600" dirty="0"/>
              <a:t>Add legends and color bars to add needed context.</a:t>
            </a:r>
          </a:p>
          <a:p>
            <a:r>
              <a:rPr lang="en-US" sz="1600" dirty="0"/>
              <a:t>Consider adjusting axis limits to change scale.</a:t>
            </a:r>
          </a:p>
          <a:p>
            <a:r>
              <a:rPr lang="en-US" sz="1600" dirty="0"/>
              <a:t>Consider adding grids to plots for easier tracing of data points.</a:t>
            </a:r>
          </a:p>
          <a:p>
            <a:r>
              <a:rPr lang="en-US" sz="1600" dirty="0"/>
              <a:t>Adjust text formatting to emphasize certain labels.</a:t>
            </a:r>
          </a:p>
          <a:p>
            <a:r>
              <a:rPr lang="en-US" sz="1600" dirty="0"/>
              <a:t>Consider adding an annotation if something needs to be called out.</a:t>
            </a:r>
          </a:p>
          <a:p>
            <a:r>
              <a:rPr lang="en-US" sz="1600" dirty="0"/>
              <a:t>Avoid cluttering plots with excess annotations or other elements.</a:t>
            </a:r>
          </a:p>
          <a:p>
            <a:r>
              <a:rPr lang="en-US" sz="1600" dirty="0"/>
              <a:t>Use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Axes.set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/>
              <a:t> to set multiple formatting options in one statement.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DAA57-1E9A-412B-881C-D8BDC140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Formatting Plots (Slide 2 of 2)</a:t>
            </a:r>
          </a:p>
        </p:txBody>
      </p:sp>
    </p:spTree>
    <p:extLst>
      <p:ext uri="{BB962C8B-B14F-4D97-AF65-F5344CB8AC3E}">
        <p14:creationId xmlns:p14="http://schemas.microsoft.com/office/powerpoint/2010/main" val="695307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E23E6-E2C3-429F-B330-D0EF08C1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E2F4A-0077-43A1-9ED1-F14160F3D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think about how to format plots so they're easier to interpret.</a:t>
            </a:r>
          </a:p>
          <a:p>
            <a:r>
              <a:rPr lang="en-US" dirty="0"/>
              <a:t>Formatting will provide necessary context for your audience.</a:t>
            </a:r>
          </a:p>
          <a:p>
            <a:r>
              <a:rPr lang="en-US" dirty="0"/>
              <a:t>You want to present two visuals to business leaders:</a:t>
            </a:r>
          </a:p>
          <a:p>
            <a:pPr lvl="1"/>
            <a:r>
              <a:rPr lang="en-US" dirty="0"/>
              <a:t>Line graph showing day-by-day revenue for January and February.</a:t>
            </a:r>
          </a:p>
          <a:p>
            <a:pPr lvl="1"/>
            <a:r>
              <a:rPr lang="en-US" dirty="0"/>
              <a:t>Scatter plots showing how key attributes affect gross income.</a:t>
            </a:r>
          </a:p>
          <a:p>
            <a:r>
              <a:rPr lang="en-US" dirty="0"/>
              <a:t>You'll make these visuals presentable using formatting.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9F4100-F1BC-492C-8D7C-DE38F0A2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Formatting Plots</a:t>
            </a:r>
          </a:p>
        </p:txBody>
      </p:sp>
    </p:spTree>
    <p:extLst>
      <p:ext uri="{BB962C8B-B14F-4D97-AF65-F5344CB8AC3E}">
        <p14:creationId xmlns:p14="http://schemas.microsoft.com/office/powerpoint/2010/main" val="2076911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Streamline Plotting with Seaborn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5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 vs. Matplotlib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4D44C-CEF0-4100-87B1-6494418E2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Matplotlib shortcomings:</a:t>
            </a:r>
          </a:p>
          <a:p>
            <a:pPr lvl="1"/>
            <a:r>
              <a:rPr lang="en-US" dirty="0"/>
              <a:t>Detail configuration can be tedious.</a:t>
            </a:r>
          </a:p>
          <a:p>
            <a:pPr lvl="1"/>
            <a:r>
              <a:rPr lang="en-US" dirty="0"/>
              <a:t>No full support for pandas structures.</a:t>
            </a:r>
          </a:p>
          <a:p>
            <a:pPr lvl="1"/>
            <a:r>
              <a:rPr lang="en-US" dirty="0"/>
              <a:t>Not always aesthetically pleasing.</a:t>
            </a:r>
          </a:p>
          <a:p>
            <a:r>
              <a:rPr lang="en-US" dirty="0"/>
              <a:t>Seaborn addresses these downsides.</a:t>
            </a:r>
          </a:p>
          <a:p>
            <a:pPr lvl="1"/>
            <a:r>
              <a:rPr lang="en-US" dirty="0"/>
              <a:t>High-level interface into Matplotlib.</a:t>
            </a:r>
          </a:p>
          <a:p>
            <a:pPr lvl="1"/>
            <a:r>
              <a:rPr lang="en-US" dirty="0"/>
              <a:t>Minimizes tedium of plot configuration.</a:t>
            </a:r>
          </a:p>
          <a:p>
            <a:pPr lvl="1"/>
            <a:r>
              <a:rPr lang="en-US" dirty="0"/>
              <a:t>Uses pandas structures intelligently.</a:t>
            </a:r>
          </a:p>
          <a:p>
            <a:pPr lvl="1"/>
            <a:r>
              <a:rPr lang="en-US" dirty="0"/>
              <a:t>Creates plots that tend to look nicer.</a:t>
            </a:r>
          </a:p>
        </p:txBody>
      </p:sp>
    </p:spTree>
    <p:extLst>
      <p:ext uri="{BB962C8B-B14F-4D97-AF65-F5344CB8AC3E}">
        <p14:creationId xmlns:p14="http://schemas.microsoft.com/office/powerpoint/2010/main" val="3506175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de Highlight">
            <a:extLst>
              <a:ext uri="{FF2B5EF4-FFF2-40B4-BE49-F238E27FC236}">
                <a16:creationId xmlns:a16="http://schemas.microsoft.com/office/drawing/2014/main" id="{7B5ED33D-CAB2-4D48-A11D-5C7F0F695BB2}"/>
              </a:ext>
            </a:extLst>
          </p:cNvPr>
          <p:cNvSpPr/>
          <p:nvPr/>
        </p:nvSpPr>
        <p:spPr>
          <a:xfrm>
            <a:off x="4724399" y="1342641"/>
            <a:ext cx="4087091" cy="747416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6" name="Code Highlight">
            <a:extLst>
              <a:ext uri="{FF2B5EF4-FFF2-40B4-BE49-F238E27FC236}">
                <a16:creationId xmlns:a16="http://schemas.microsoft.com/office/drawing/2014/main" id="{87873922-CD68-48A9-A9C3-CA4B2EB4CAD3}"/>
              </a:ext>
            </a:extLst>
          </p:cNvPr>
          <p:cNvSpPr/>
          <p:nvPr/>
        </p:nvSpPr>
        <p:spPr>
          <a:xfrm>
            <a:off x="397083" y="1341911"/>
            <a:ext cx="4075956" cy="502723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20B059-EF86-49BE-B9F1-CA38207A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6" y="1302040"/>
            <a:ext cx="4230074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fig, ax = plt.subplots()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ax.plot(months, slice_2019['Revenue'])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Matplotlib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23AB1C-5E01-4C36-803A-6F4C74C2D348}"/>
              </a:ext>
            </a:extLst>
          </p:cNvPr>
          <p:cNvGrpSpPr/>
          <p:nvPr/>
        </p:nvGrpSpPr>
        <p:grpSpPr>
          <a:xfrm>
            <a:off x="260499" y="2198613"/>
            <a:ext cx="8545017" cy="3166127"/>
            <a:chOff x="260499" y="1885890"/>
            <a:chExt cx="8545017" cy="31661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6561B0-0E1F-45D5-8EC8-AB1031762D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499" y="2286000"/>
              <a:ext cx="8545017" cy="2766017"/>
              <a:chOff x="0" y="1805983"/>
              <a:chExt cx="9886950" cy="3200400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C9482612-76B4-4630-AC4B-94D4FA166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0" y="1853608"/>
                <a:ext cx="4724400" cy="3152775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3530552A-2976-42A3-9253-127D3FA3C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05400" y="1805983"/>
                <a:ext cx="4781550" cy="3200400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654680-40C6-4A62-B211-2B86414007B3}"/>
                </a:ext>
              </a:extLst>
            </p:cNvPr>
            <p:cNvSpPr/>
            <p:nvPr/>
          </p:nvSpPr>
          <p:spPr>
            <a:xfrm>
              <a:off x="1661907" y="1885890"/>
              <a:ext cx="128035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Matplotlib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91B0C1-1BDC-437F-ADFC-AA9101A35CC4}"/>
                </a:ext>
              </a:extLst>
            </p:cNvPr>
            <p:cNvSpPr/>
            <p:nvPr/>
          </p:nvSpPr>
          <p:spPr>
            <a:xfrm>
              <a:off x="6296241" y="1885890"/>
              <a:ext cx="104868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Seaborn</a:t>
              </a:r>
            </a:p>
          </p:txBody>
        </p:sp>
      </p:grp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E7504E0-A4E5-49DE-9257-F577D1C62956}"/>
              </a:ext>
            </a:extLst>
          </p:cNvPr>
          <p:cNvSpPr txBox="1">
            <a:spLocks/>
          </p:cNvSpPr>
          <p:nvPr/>
        </p:nvSpPr>
        <p:spPr>
          <a:xfrm>
            <a:off x="4690043" y="1302040"/>
            <a:ext cx="4230074" cy="4920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</a:rPr>
              <a:t>seaborn.set()</a:t>
            </a:r>
          </a:p>
          <a:p>
            <a:pPr marL="0" indent="0"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</a:rPr>
              <a:t>fig, ax = plt.subplots()</a:t>
            </a:r>
          </a:p>
          <a:p>
            <a:pPr marL="0" indent="0">
              <a:buFont typeface="Arial"/>
              <a:buNone/>
            </a:pPr>
            <a:r>
              <a:rPr lang="en-US" sz="1400" dirty="0">
                <a:latin typeface="Courier New" panose="02070309020205020404" pitchFamily="49" charset="0"/>
              </a:rPr>
              <a:t>ax.plot(months, slice_2019['Revenue']) </a:t>
            </a:r>
          </a:p>
        </p:txBody>
      </p:sp>
    </p:spTree>
    <p:extLst>
      <p:ext uri="{BB962C8B-B14F-4D97-AF65-F5344CB8AC3E}">
        <p14:creationId xmlns:p14="http://schemas.microsoft.com/office/powerpoint/2010/main" val="127454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 Highlight">
            <a:extLst>
              <a:ext uri="{FF2B5EF4-FFF2-40B4-BE49-F238E27FC236}">
                <a16:creationId xmlns:a16="http://schemas.microsoft.com/office/drawing/2014/main" id="{D1BBB6D2-07B1-4A30-9CC8-32B1F0087635}"/>
              </a:ext>
            </a:extLst>
          </p:cNvPr>
          <p:cNvSpPr/>
          <p:nvPr/>
        </p:nvSpPr>
        <p:spPr>
          <a:xfrm>
            <a:off x="838199" y="4327745"/>
            <a:ext cx="5479473" cy="249382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7" name="Code Highlight">
            <a:extLst>
              <a:ext uri="{FF2B5EF4-FFF2-40B4-BE49-F238E27FC236}">
                <a16:creationId xmlns:a16="http://schemas.microsoft.com/office/drawing/2014/main" id="{CFAE9DE3-0B4B-4C87-BB85-C5D0608AA774}"/>
              </a:ext>
            </a:extLst>
          </p:cNvPr>
          <p:cNvSpPr/>
          <p:nvPr/>
        </p:nvSpPr>
        <p:spPr>
          <a:xfrm>
            <a:off x="838200" y="3477513"/>
            <a:ext cx="3352800" cy="249382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" name="Code Highlight">
            <a:extLst>
              <a:ext uri="{FF2B5EF4-FFF2-40B4-BE49-F238E27FC236}">
                <a16:creationId xmlns:a16="http://schemas.microsoft.com/office/drawing/2014/main" id="{3D954BD0-8E51-4F6D-8AE6-35E2F7418AD0}"/>
              </a:ext>
            </a:extLst>
          </p:cNvPr>
          <p:cNvSpPr/>
          <p:nvPr/>
        </p:nvSpPr>
        <p:spPr>
          <a:xfrm>
            <a:off x="838200" y="2636325"/>
            <a:ext cx="1980210" cy="249382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CB8BA-60A8-461B-A992-35328D3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2E9179-207E-4EBB-9BB6-82650CD71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Doesn't keep track of plot state.</a:t>
            </a:r>
          </a:p>
          <a:p>
            <a:r>
              <a:rPr lang="en-US" dirty="0"/>
              <a:t>You assign objects to a plot, and you can use these objects to modify it.</a:t>
            </a:r>
          </a:p>
          <a:p>
            <a:r>
              <a:rPr lang="en-US" dirty="0"/>
              <a:t>You must construct </a:t>
            </a:r>
            <a:r>
              <a:rPr lang="en-US" sz="1600" dirty="0">
                <a:latin typeface="Courier New" panose="02070309020205020404" pitchFamily="49" charset="0"/>
              </a:rPr>
              <a:t>Figure</a:t>
            </a:r>
            <a:r>
              <a:rPr lang="en-US" dirty="0"/>
              <a:t> and </a:t>
            </a:r>
            <a:r>
              <a:rPr lang="en-US" sz="1600" dirty="0">
                <a:latin typeface="Courier New" panose="02070309020205020404" pitchFamily="49" charset="0"/>
              </a:rPr>
              <a:t>Axes</a:t>
            </a:r>
            <a:r>
              <a:rPr lang="en-US" dirty="0"/>
              <a:t> objects.</a:t>
            </a:r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 = plt.figure()</a:t>
            </a:r>
          </a:p>
          <a:p>
            <a:pPr lvl="1"/>
            <a:r>
              <a:rPr lang="en-US" dirty="0"/>
              <a:t>Constructs instance of </a:t>
            </a:r>
            <a:r>
              <a:rPr lang="en-US" sz="1400" dirty="0">
                <a:latin typeface="Courier New" panose="02070309020205020404" pitchFamily="49" charset="0"/>
              </a:rPr>
              <a:t>Figure</a:t>
            </a:r>
            <a:r>
              <a:rPr lang="en-US" dirty="0"/>
              <a:t> class.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 = fig.add_axes([0, 0, 1, 1])</a:t>
            </a:r>
          </a:p>
          <a:p>
            <a:pPr lvl="1"/>
            <a:r>
              <a:rPr lang="en-US" dirty="0"/>
              <a:t>Constructs instance of </a:t>
            </a:r>
            <a:r>
              <a:rPr lang="en-US" sz="1400" dirty="0">
                <a:latin typeface="Courier New" panose="02070309020205020404" pitchFamily="49" charset="0"/>
              </a:rPr>
              <a:t>Axes</a:t>
            </a:r>
            <a:r>
              <a:rPr lang="en-US" dirty="0"/>
              <a:t> class using a specific method.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ax.plot(revenue_df['Month'], revenue_df['Revenue']) 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Axes</a:t>
            </a:r>
            <a:r>
              <a:rPr lang="en-US" dirty="0"/>
              <a:t> object plots the data.</a:t>
            </a:r>
          </a:p>
          <a:p>
            <a:pPr lvl="1"/>
            <a:endParaRPr lang="en-US" dirty="0"/>
          </a:p>
          <a:p>
            <a:r>
              <a:rPr lang="en-US" dirty="0"/>
              <a:t>To modify plot, simply reference </a:t>
            </a:r>
            <a:r>
              <a:rPr lang="en-US" sz="1600" dirty="0">
                <a:latin typeface="Courier New" panose="02070309020205020404" pitchFamily="49" charset="0"/>
              </a:rPr>
              <a:t>ax</a:t>
            </a:r>
            <a:r>
              <a:rPr lang="en-US" dirty="0"/>
              <a:t> object.</a:t>
            </a:r>
          </a:p>
          <a:p>
            <a:pPr lvl="1"/>
            <a:r>
              <a:rPr lang="en-US" dirty="0"/>
              <a:t>No need to worry about which plot is "active."</a:t>
            </a:r>
          </a:p>
          <a:p>
            <a:r>
              <a:rPr lang="en-US" dirty="0"/>
              <a:t>This is the preferred approach.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EA46B7-475C-4B2C-A946-3E00C9E3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Interface</a:t>
            </a:r>
          </a:p>
        </p:txBody>
      </p:sp>
    </p:spTree>
    <p:extLst>
      <p:ext uri="{BB962C8B-B14F-4D97-AF65-F5344CB8AC3E}">
        <p14:creationId xmlns:p14="http://schemas.microsoft.com/office/powerpoint/2010/main" val="2971238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seaborn.set()</a:t>
            </a:r>
            <a:r>
              <a:rPr lang="en-US" dirty="0"/>
              <a:t>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4D44C-CEF0-4100-87B1-6494418E2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Initializes look and feel of Seaborn plots.</a:t>
            </a:r>
          </a:p>
          <a:p>
            <a:r>
              <a:rPr lang="en-US" dirty="0"/>
              <a:t>Overrides Matplotlib styles and parameters.</a:t>
            </a:r>
          </a:p>
          <a:p>
            <a:r>
              <a:rPr lang="en-US" dirty="0"/>
              <a:t>Customize using various arguments: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style</a:t>
            </a:r>
            <a:r>
              <a:rPr lang="en-US" dirty="0"/>
              <a:t> —Style for axes.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palette</a:t>
            </a:r>
            <a:r>
              <a:rPr lang="en-US" dirty="0"/>
              <a:t> —Color palette.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font</a:t>
            </a:r>
            <a:r>
              <a:rPr lang="en-US" dirty="0"/>
              <a:t> —Font family.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rc</a:t>
            </a:r>
            <a:r>
              <a:rPr lang="en-US" dirty="0"/>
              <a:t> —Runtime configuration parameters.</a:t>
            </a:r>
          </a:p>
          <a:p>
            <a:r>
              <a:rPr lang="en-US" dirty="0"/>
              <a:t>More common to call functions that set formatting options directly.</a:t>
            </a:r>
          </a:p>
          <a:p>
            <a:r>
              <a:rPr lang="en-US" dirty="0"/>
              <a:t>Use </a:t>
            </a:r>
            <a:r>
              <a:rPr lang="en-US" sz="1600" dirty="0">
                <a:latin typeface="Courier New" panose="02070309020205020404" pitchFamily="49" charset="0"/>
              </a:rPr>
              <a:t>seaborn.set()</a:t>
            </a:r>
            <a:r>
              <a:rPr lang="en-US" dirty="0"/>
              <a:t> with no arguments to reset visuals to default.</a:t>
            </a:r>
          </a:p>
        </p:txBody>
      </p:sp>
    </p:spTree>
    <p:extLst>
      <p:ext uri="{BB962C8B-B14F-4D97-AF65-F5344CB8AC3E}">
        <p14:creationId xmlns:p14="http://schemas.microsoft.com/office/powerpoint/2010/main" val="638457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seaborn.set_style()</a:t>
            </a:r>
            <a:r>
              <a:rPr lang="en-US" dirty="0"/>
              <a:t>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4D44C-CEF0-4100-87B1-6494418E2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overall style of plot.</a:t>
            </a:r>
          </a:p>
          <a:p>
            <a:r>
              <a:rPr lang="en-US" dirty="0"/>
              <a:t>Styles: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'darkgrid'</a:t>
            </a:r>
            <a:r>
              <a:rPr lang="en-US" dirty="0"/>
              <a:t> —Grid with gray background.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'whitegrid'</a:t>
            </a:r>
            <a:r>
              <a:rPr lang="en-US" dirty="0"/>
              <a:t> —Grid with white background.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'dark'</a:t>
            </a:r>
            <a:r>
              <a:rPr lang="en-US" dirty="0"/>
              <a:t> —No grid with gray background.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'white'</a:t>
            </a:r>
            <a:r>
              <a:rPr lang="en-US" dirty="0"/>
              <a:t> —No grid with white background.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'ticks'</a:t>
            </a:r>
            <a:r>
              <a:rPr lang="en-US" dirty="0"/>
              <a:t> —Adds tick marks and has white background.</a:t>
            </a:r>
          </a:p>
          <a:p>
            <a:r>
              <a:rPr lang="en-US" dirty="0"/>
              <a:t>Simple way to set look and feel of plots.</a:t>
            </a:r>
          </a:p>
          <a:p>
            <a:r>
              <a:rPr lang="en-US" dirty="0"/>
              <a:t>All plots after this call will adopt style unless you reset it.</a:t>
            </a:r>
          </a:p>
        </p:txBody>
      </p:sp>
    </p:spTree>
    <p:extLst>
      <p:ext uri="{BB962C8B-B14F-4D97-AF65-F5344CB8AC3E}">
        <p14:creationId xmlns:p14="http://schemas.microsoft.com/office/powerpoint/2010/main" val="1170564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 Highlight">
            <a:extLst>
              <a:ext uri="{FF2B5EF4-FFF2-40B4-BE49-F238E27FC236}">
                <a16:creationId xmlns:a16="http://schemas.microsoft.com/office/drawing/2014/main" id="{62F4EBCD-62E0-43C3-99C4-B35BD28D9E0A}"/>
              </a:ext>
            </a:extLst>
          </p:cNvPr>
          <p:cNvSpPr/>
          <p:nvPr/>
        </p:nvSpPr>
        <p:spPr>
          <a:xfrm>
            <a:off x="838199" y="3238500"/>
            <a:ext cx="4529448" cy="2770414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7" name="Code Highlight">
            <a:extLst>
              <a:ext uri="{FF2B5EF4-FFF2-40B4-BE49-F238E27FC236}">
                <a16:creationId xmlns:a16="http://schemas.microsoft.com/office/drawing/2014/main" id="{E3F27C91-437F-4607-B272-EEBA328921BA}"/>
              </a:ext>
            </a:extLst>
          </p:cNvPr>
          <p:cNvSpPr/>
          <p:nvPr/>
        </p:nvSpPr>
        <p:spPr>
          <a:xfrm>
            <a:off x="838199" y="2331522"/>
            <a:ext cx="7494319" cy="217714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500AB-1F69-4441-8748-B81D85A6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CFCE9-BE2E-48C2-A6C7-7A194FDD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flexible than </a:t>
            </a:r>
            <a:r>
              <a:rPr lang="en-US" sz="1600" dirty="0">
                <a:latin typeface="Courier New" panose="02070309020205020404" pitchFamily="49" charset="0"/>
              </a:rPr>
              <a:t>seaborn.set_style()</a:t>
            </a:r>
            <a:r>
              <a:rPr lang="en-US" dirty="0"/>
              <a:t>.</a:t>
            </a:r>
          </a:p>
          <a:p>
            <a:r>
              <a:rPr lang="en-US" dirty="0"/>
              <a:t>You can override specific parameters in each of the five styles.</a:t>
            </a:r>
          </a:p>
          <a:p>
            <a:r>
              <a:rPr lang="en-US" dirty="0"/>
              <a:t>Supply dictionary to </a:t>
            </a:r>
            <a:r>
              <a:rPr lang="en-US" sz="1600" dirty="0">
                <a:latin typeface="Courier New" panose="02070309020205020404" pitchFamily="49" charset="0"/>
              </a:rPr>
              <a:t>rc</a:t>
            </a:r>
            <a:r>
              <a:rPr lang="en-US" dirty="0"/>
              <a:t> argument: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seaborn.axes_style('dark', {'xtick.bottom': True, 'ytick.left': True})</a:t>
            </a:r>
          </a:p>
          <a:p>
            <a:r>
              <a:rPr lang="en-US" dirty="0"/>
              <a:t>Sets styles temporarily.</a:t>
            </a:r>
          </a:p>
          <a:p>
            <a:r>
              <a:rPr lang="en-US" dirty="0"/>
              <a:t>Plots you want to adopt style go inside a </a:t>
            </a:r>
            <a:r>
              <a:rPr lang="en-US" sz="1600" dirty="0">
                <a:latin typeface="Courier New" panose="02070309020205020404" pitchFamily="49" charset="0"/>
              </a:rPr>
              <a:t>with</a:t>
            </a:r>
            <a:r>
              <a:rPr lang="en-US" dirty="0"/>
              <a:t> statement: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 = plt.figure(figsize = (13, 10))</a:t>
            </a:r>
          </a:p>
          <a:p>
            <a:pPr marL="457200" lvl="1" indent="0">
              <a:buNone/>
            </a:pPr>
            <a:endParaRPr lang="en-US" sz="1400" dirty="0"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with seaborn.axes_style('darkgrid'):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ax = fig.add_subplot(2, 2, 1)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ax.plot(months, slice_2019['Revenue'])</a:t>
            </a:r>
          </a:p>
          <a:p>
            <a:pPr marL="457200" lvl="1" indent="0">
              <a:buNone/>
            </a:pPr>
            <a:endParaRPr lang="en-US" sz="1400" dirty="0"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with seaborn.axes_style('whitegrid'):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ax = fig.add_subplot(2, 2, 2)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ax.plot(months, slice_2019['Revenue'])</a:t>
            </a:r>
          </a:p>
          <a:p>
            <a:pPr marL="457200" lvl="1" indent="0">
              <a:buNone/>
            </a:pPr>
            <a:endParaRPr lang="en-US" sz="1400" dirty="0"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...  # More plots.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34DA5F-7001-475B-8BDE-69511940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seaborn.axes_style()</a:t>
            </a:r>
            <a:r>
              <a:rPr lang="en-US" dirty="0"/>
              <a:t> Function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3737449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seaborn.axes_style()</a:t>
            </a:r>
            <a:r>
              <a:rPr lang="en-US" dirty="0"/>
              <a:t> Function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589E99-60F2-4194-9D33-9E3E54522FA1}"/>
              </a:ext>
            </a:extLst>
          </p:cNvPr>
          <p:cNvGrpSpPr/>
          <p:nvPr/>
        </p:nvGrpSpPr>
        <p:grpSpPr>
          <a:xfrm>
            <a:off x="1288471" y="1263941"/>
            <a:ext cx="6567058" cy="5181529"/>
            <a:chOff x="1371600" y="1286978"/>
            <a:chExt cx="6567058" cy="5181529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8021CE-3815-48EB-BBA7-445A5C237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1600" y="1522228"/>
              <a:ext cx="6567058" cy="494627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4B7369-F90F-4AC5-9E43-0096D1A9E7DA}"/>
                </a:ext>
              </a:extLst>
            </p:cNvPr>
            <p:cNvSpPr/>
            <p:nvPr/>
          </p:nvSpPr>
          <p:spPr>
            <a:xfrm>
              <a:off x="2375997" y="1286978"/>
              <a:ext cx="125867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'darkgrid'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30E735-AB82-4EC8-A11F-CFE6E137DBFB}"/>
                </a:ext>
              </a:extLst>
            </p:cNvPr>
            <p:cNvSpPr/>
            <p:nvPr/>
          </p:nvSpPr>
          <p:spPr>
            <a:xfrm>
              <a:off x="5728797" y="1286979"/>
              <a:ext cx="136607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'whitegrid'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01F5CD-E9FF-4F5D-817F-6CAC74B33367}"/>
                </a:ext>
              </a:extLst>
            </p:cNvPr>
            <p:cNvSpPr/>
            <p:nvPr/>
          </p:nvSpPr>
          <p:spPr>
            <a:xfrm>
              <a:off x="2590800" y="3885835"/>
              <a:ext cx="82907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'dark'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69EBE5-2E8E-4E9E-970D-73DC4B48B165}"/>
                </a:ext>
              </a:extLst>
            </p:cNvPr>
            <p:cNvSpPr/>
            <p:nvPr/>
          </p:nvSpPr>
          <p:spPr>
            <a:xfrm>
              <a:off x="5943600" y="3885835"/>
              <a:ext cx="9364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'white'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126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2CD19-81A8-4937-A711-9062BCD8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Code Highlight">
            <a:extLst>
              <a:ext uri="{FF2B5EF4-FFF2-40B4-BE49-F238E27FC236}">
                <a16:creationId xmlns:a16="http://schemas.microsoft.com/office/drawing/2014/main" id="{7EC76FF4-934B-49EE-BFF1-9B740BA0569E}"/>
              </a:ext>
            </a:extLst>
          </p:cNvPr>
          <p:cNvSpPr/>
          <p:nvPr/>
        </p:nvSpPr>
        <p:spPr>
          <a:xfrm>
            <a:off x="838198" y="4181774"/>
            <a:ext cx="5040087" cy="1274123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B1427-8D66-40F5-B78A-56DAAE73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Retrieves and configures color palettes.</a:t>
            </a:r>
          </a:p>
          <a:p>
            <a:r>
              <a:rPr lang="en-US" dirty="0"/>
              <a:t>Arguments: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palette</a:t>
            </a:r>
            <a:r>
              <a:rPr lang="en-US" dirty="0"/>
              <a:t> —Name of palette.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n_colors</a:t>
            </a:r>
            <a:r>
              <a:rPr lang="en-US" dirty="0"/>
              <a:t> —Number of colors to use.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desat</a:t>
            </a:r>
            <a:r>
              <a:rPr lang="en-US" dirty="0"/>
              <a:t> —Amount to desaturate palette by.</a:t>
            </a:r>
          </a:p>
          <a:p>
            <a:r>
              <a:rPr lang="en-US" dirty="0"/>
              <a:t>Palettes use different tones of same colors.</a:t>
            </a:r>
          </a:p>
          <a:p>
            <a:r>
              <a:rPr lang="en-US" dirty="0"/>
              <a:t>You can use Matplotlib color maps as well.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with seaborn.color_palette('dark'):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ax = fig.add_subplot()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ax.stackplot(months, slice_2019['Revenue'])</a:t>
            </a:r>
          </a:p>
          <a:p>
            <a:pPr marL="457200" lvl="1" indent="0">
              <a:buNone/>
            </a:pPr>
            <a:endParaRPr lang="en-US" sz="1400" dirty="0"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...  # More plots.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412FB-EA57-4491-BCF7-F30FF1F9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seaborn.color_palette()</a:t>
            </a:r>
            <a:r>
              <a:rPr lang="en-US" dirty="0"/>
              <a:t> Function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798561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seaborn.color_palette()</a:t>
            </a:r>
            <a:r>
              <a:rPr lang="en-US" dirty="0"/>
              <a:t> Function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66B3DF-6C0E-48A9-B185-5A45D40174A7}"/>
              </a:ext>
            </a:extLst>
          </p:cNvPr>
          <p:cNvGrpSpPr/>
          <p:nvPr/>
        </p:nvGrpSpPr>
        <p:grpSpPr>
          <a:xfrm>
            <a:off x="228600" y="1278575"/>
            <a:ext cx="8534400" cy="4969825"/>
            <a:chOff x="228600" y="1258988"/>
            <a:chExt cx="8534400" cy="496982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E979B04-7874-46A6-BEBF-20F10489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8600" y="1447800"/>
              <a:ext cx="8534400" cy="478101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7EA957-DF4A-4996-9F47-F37234E3F0DE}"/>
                </a:ext>
              </a:extLst>
            </p:cNvPr>
            <p:cNvSpPr/>
            <p:nvPr/>
          </p:nvSpPr>
          <p:spPr>
            <a:xfrm>
              <a:off x="1380358" y="1262527"/>
              <a:ext cx="694421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'deep'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A429D2-E46F-4322-A6B7-F540116DB53C}"/>
                </a:ext>
              </a:extLst>
            </p:cNvPr>
            <p:cNvSpPr/>
            <p:nvPr/>
          </p:nvSpPr>
          <p:spPr>
            <a:xfrm>
              <a:off x="4182309" y="1258988"/>
              <a:ext cx="779381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'muted'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233E5A-ABDA-447B-8D63-E7D32DC5DB26}"/>
                </a:ext>
              </a:extLst>
            </p:cNvPr>
            <p:cNvSpPr/>
            <p:nvPr/>
          </p:nvSpPr>
          <p:spPr>
            <a:xfrm>
              <a:off x="7035450" y="1258988"/>
              <a:ext cx="86433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'bright'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5B82D3-81E1-42AB-86D7-84A8894E49B7}"/>
                </a:ext>
              </a:extLst>
            </p:cNvPr>
            <p:cNvSpPr/>
            <p:nvPr/>
          </p:nvSpPr>
          <p:spPr>
            <a:xfrm>
              <a:off x="1295400" y="3725504"/>
              <a:ext cx="86433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'pastel'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490C2D-1836-4544-AA84-86CA8BC77E5E}"/>
                </a:ext>
              </a:extLst>
            </p:cNvPr>
            <p:cNvSpPr/>
            <p:nvPr/>
          </p:nvSpPr>
          <p:spPr>
            <a:xfrm>
              <a:off x="4224788" y="3729958"/>
              <a:ext cx="69442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'dark'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485D8D-1B42-40A8-B0E7-ABE784A34544}"/>
                </a:ext>
              </a:extLst>
            </p:cNvPr>
            <p:cNvSpPr/>
            <p:nvPr/>
          </p:nvSpPr>
          <p:spPr>
            <a:xfrm>
              <a:off x="6865530" y="3729958"/>
              <a:ext cx="120417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'colorblind'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366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70788EBC-B567-4FB7-BE67-172824CF3837}"/>
              </a:ext>
            </a:extLst>
          </p:cNvPr>
          <p:cNvSpPr/>
          <p:nvPr/>
        </p:nvSpPr>
        <p:spPr>
          <a:xfrm>
            <a:off x="3222171" y="1191491"/>
            <a:ext cx="2636324" cy="542306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FCC3BE-EED6-4392-AB28-2EDA51227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864" y="1143005"/>
            <a:ext cx="2782273" cy="507999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...  # Plotting code.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</a:rPr>
              <a:t>seaborn.despine()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seaborn.despine()</a:t>
            </a:r>
            <a:r>
              <a:rPr lang="en-US" dirty="0"/>
              <a:t> Function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ED224C-688D-47A5-9CCE-DD50C6558A6A}"/>
              </a:ext>
            </a:extLst>
          </p:cNvPr>
          <p:cNvGrpSpPr/>
          <p:nvPr/>
        </p:nvGrpSpPr>
        <p:grpSpPr>
          <a:xfrm>
            <a:off x="1371600" y="2009909"/>
            <a:ext cx="7424052" cy="4562793"/>
            <a:chOff x="1371600" y="1084507"/>
            <a:chExt cx="7424052" cy="456279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F82E4F9-4594-4404-AD0F-039E3EFC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1600" y="1905000"/>
              <a:ext cx="5591175" cy="3742300"/>
            </a:xfrm>
            <a:prstGeom prst="rect">
              <a:avLst/>
            </a:prstGeom>
          </p:spPr>
        </p:pic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9ED96314-E2C2-4C36-8E99-ED63718B4578}"/>
                </a:ext>
              </a:extLst>
            </p:cNvPr>
            <p:cNvSpPr/>
            <p:nvPr/>
          </p:nvSpPr>
          <p:spPr>
            <a:xfrm>
              <a:off x="7453423" y="3538726"/>
              <a:ext cx="134222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Spine removed</a:t>
              </a:r>
            </a:p>
          </p:txBody>
        </p:sp>
        <p:sp>
          <p:nvSpPr>
            <p:cNvPr id="9" name="Rounded Rectangle 143">
              <a:extLst>
                <a:ext uri="{FF2B5EF4-FFF2-40B4-BE49-F238E27FC236}">
                  <a16:creationId xmlns:a16="http://schemas.microsoft.com/office/drawing/2014/main" id="{0BAF1734-15B7-4059-BBDB-2196B3B9FEE7}"/>
                </a:ext>
              </a:extLst>
            </p:cNvPr>
            <p:cNvSpPr/>
            <p:nvPr/>
          </p:nvSpPr>
          <p:spPr>
            <a:xfrm>
              <a:off x="3900885" y="1084507"/>
              <a:ext cx="134222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Spine removed</a:t>
              </a:r>
            </a:p>
          </p:txBody>
        </p:sp>
        <p:sp>
          <p:nvSpPr>
            <p:cNvPr id="11" name="Line 313">
              <a:extLst>
                <a:ext uri="{FF2B5EF4-FFF2-40B4-BE49-F238E27FC236}">
                  <a16:creationId xmlns:a16="http://schemas.microsoft.com/office/drawing/2014/main" id="{3A1A994B-E485-42A8-A46E-803D438938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6954948" y="3678866"/>
              <a:ext cx="4984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313">
              <a:extLst>
                <a:ext uri="{FF2B5EF4-FFF2-40B4-BE49-F238E27FC236}">
                  <a16:creationId xmlns:a16="http://schemas.microsoft.com/office/drawing/2014/main" id="{92B57F6A-8F0F-4BFA-B4D2-ABECA7160C8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342883" y="1608383"/>
              <a:ext cx="4984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619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7EFF7-EAD1-4353-BBB6-634E4B24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7B2D9-398C-453A-B789-26657277F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Seaborn has its own plotting functions.</a:t>
            </a:r>
          </a:p>
          <a:p>
            <a:pPr lvl="1"/>
            <a:r>
              <a:rPr lang="en-US" dirty="0"/>
              <a:t>Divided into two types: axes-level and figure-level.</a:t>
            </a:r>
          </a:p>
          <a:p>
            <a:r>
              <a:rPr lang="en-US" dirty="0"/>
              <a:t>Axes-level functions return Matplotlib </a:t>
            </a:r>
            <a:r>
              <a:rPr lang="en-US" sz="1600" dirty="0">
                <a:latin typeface="Courier New" panose="02070309020205020404" pitchFamily="49" charset="0"/>
              </a:rPr>
              <a:t>Axes</a:t>
            </a:r>
            <a:r>
              <a:rPr lang="en-US" dirty="0"/>
              <a:t> object.</a:t>
            </a:r>
          </a:p>
          <a:p>
            <a:pPr lvl="1"/>
            <a:r>
              <a:rPr lang="en-US" dirty="0"/>
              <a:t>Drawn independent of </a:t>
            </a:r>
            <a:r>
              <a:rPr lang="en-US" sz="1400" dirty="0">
                <a:latin typeface="Courier New" panose="02070309020205020404" pitchFamily="49" charset="0"/>
              </a:rPr>
              <a:t>Figure</a:t>
            </a:r>
            <a:r>
              <a:rPr lang="en-US" dirty="0"/>
              <a:t> object.</a:t>
            </a:r>
          </a:p>
          <a:p>
            <a:r>
              <a:rPr lang="en-US" dirty="0"/>
              <a:t>Most functions that output a single plot are axes-level.</a:t>
            </a:r>
          </a:p>
          <a:p>
            <a:r>
              <a:rPr lang="en-US" dirty="0"/>
              <a:t>You can supply data in several forms:</a:t>
            </a:r>
          </a:p>
          <a:p>
            <a:pPr lvl="1"/>
            <a:r>
              <a:rPr lang="en-US" dirty="0"/>
              <a:t>A list, NumPy array, or other series of data.</a:t>
            </a:r>
          </a:p>
          <a:p>
            <a:pPr lvl="1"/>
            <a:r>
              <a:rPr lang="en-US" dirty="0"/>
              <a:t>Names of columns in a </a:t>
            </a:r>
            <a:r>
              <a:rPr lang="en-US" sz="1400" dirty="0">
                <a:latin typeface="Courier New" panose="02070309020205020404" pitchFamily="49" charset="0"/>
              </a:rPr>
              <a:t>DataFrame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Entire </a:t>
            </a:r>
            <a:r>
              <a:rPr lang="en-US" sz="1400" dirty="0">
                <a:latin typeface="Courier New" panose="02070309020205020404" pitchFamily="49" charset="0"/>
              </a:rPr>
              <a:t>DataFrame</a:t>
            </a:r>
            <a:r>
              <a:rPr lang="en-US" dirty="0"/>
              <a:t> to plot all columns.</a:t>
            </a:r>
          </a:p>
          <a:p>
            <a:r>
              <a:rPr lang="en-US" dirty="0"/>
              <a:t>You can use the same object-oriented approach to plot </a:t>
            </a:r>
            <a:r>
              <a:rPr lang="en-US" sz="1600" dirty="0">
                <a:latin typeface="Courier New" panose="02070309020205020404" pitchFamily="49" charset="0"/>
              </a:rPr>
              <a:t>Axes</a:t>
            </a:r>
            <a:r>
              <a:rPr lang="en-US" dirty="0"/>
              <a:t> objects.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AC40C-95E4-4F28-86B9-14F92FC7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Axes-Level Functions</a:t>
            </a:r>
          </a:p>
        </p:txBody>
      </p:sp>
    </p:spTree>
    <p:extLst>
      <p:ext uri="{BB962C8B-B14F-4D97-AF65-F5344CB8AC3E}">
        <p14:creationId xmlns:p14="http://schemas.microsoft.com/office/powerpoint/2010/main" val="1479643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de Highlight">
            <a:extLst>
              <a:ext uri="{FF2B5EF4-FFF2-40B4-BE49-F238E27FC236}">
                <a16:creationId xmlns:a16="http://schemas.microsoft.com/office/drawing/2014/main" id="{A1C72497-28F8-4795-A2D4-D2BEE7EC2717}"/>
              </a:ext>
            </a:extLst>
          </p:cNvPr>
          <p:cNvSpPr/>
          <p:nvPr/>
        </p:nvSpPr>
        <p:spPr>
          <a:xfrm>
            <a:off x="559915" y="1174459"/>
            <a:ext cx="7915108" cy="1258348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790A13-2085-4CA9-AD33-EA7BB1D0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63" y="1143000"/>
            <a:ext cx="8116275" cy="50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fig, ax = plt.subplots(1, 2, figsize = (12, 5))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seaborn.lineplot(x = months, y = 'COGS', data = slice_2019,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    sort = False, ax = ax[0])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seaborn.lineplot(x = months, y = 'Payroll', data = slice_2019,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    sort = False, ax = ax[1])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 Example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F2D4DF-933B-499F-AEE7-1420D6D97099}"/>
              </a:ext>
            </a:extLst>
          </p:cNvPr>
          <p:cNvGrpSpPr/>
          <p:nvPr/>
        </p:nvGrpSpPr>
        <p:grpSpPr>
          <a:xfrm>
            <a:off x="288762" y="2454170"/>
            <a:ext cx="8229600" cy="4096826"/>
            <a:chOff x="288762" y="1595734"/>
            <a:chExt cx="8229600" cy="40968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FC4BF93-B4AA-4699-8A4F-99720A35C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88762" y="2057400"/>
              <a:ext cx="8229600" cy="36351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ECDF22-F05F-4A69-9842-0D2064B11F69}"/>
                </a:ext>
              </a:extLst>
            </p:cNvPr>
            <p:cNvSpPr/>
            <p:nvPr/>
          </p:nvSpPr>
          <p:spPr>
            <a:xfrm>
              <a:off x="2133600" y="1595735"/>
              <a:ext cx="91082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Axis 0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EA9079-B5FD-4EDC-9B32-1494FE241338}"/>
                </a:ext>
              </a:extLst>
            </p:cNvPr>
            <p:cNvSpPr/>
            <p:nvPr/>
          </p:nvSpPr>
          <p:spPr>
            <a:xfrm>
              <a:off x="6248400" y="1595734"/>
              <a:ext cx="91082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Axis 1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220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66BCA-CF8C-4790-B631-696BA970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65D72-17B8-4DD6-B35A-A1767A42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Figure-Level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A4BA4-F82D-4028-8789-3E87E97AC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an entire </a:t>
            </a:r>
            <a:r>
              <a:rPr lang="en-US" sz="1600" dirty="0">
                <a:latin typeface="Courier New" panose="02070309020205020404" pitchFamily="49" charset="0"/>
              </a:rPr>
              <a:t>Figure</a:t>
            </a:r>
            <a:r>
              <a:rPr lang="en-US" dirty="0"/>
              <a:t> object.</a:t>
            </a:r>
          </a:p>
          <a:p>
            <a:r>
              <a:rPr lang="en-US" dirty="0"/>
              <a:t>Each figure has multiple </a:t>
            </a:r>
            <a:r>
              <a:rPr lang="en-US" sz="1600" dirty="0">
                <a:latin typeface="Courier New" panose="02070309020205020404" pitchFamily="49" charset="0"/>
              </a:rPr>
              <a:t>Axes</a:t>
            </a:r>
            <a:r>
              <a:rPr lang="en-US" dirty="0"/>
              <a:t> objects.</a:t>
            </a:r>
          </a:p>
          <a:p>
            <a:r>
              <a:rPr lang="en-US" dirty="0"/>
              <a:t>Used to show relationship between multiple plots.</a:t>
            </a:r>
          </a:p>
          <a:p>
            <a:r>
              <a:rPr lang="en-US" dirty="0"/>
              <a:t>Three general types: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FacetGrid</a:t>
            </a:r>
            <a:r>
              <a:rPr lang="en-US" dirty="0"/>
              <a:t> —Shows relationship between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using subsets of data.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PairGrid</a:t>
            </a:r>
            <a:r>
              <a:rPr lang="en-US" dirty="0"/>
              <a:t> —Plots each variable against every other variable.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JointGrid</a:t>
            </a:r>
            <a:r>
              <a:rPr lang="en-US" dirty="0"/>
              <a:t> —Takes two variables and generates a scatter plot and two histograms.</a:t>
            </a:r>
          </a:p>
          <a:p>
            <a:r>
              <a:rPr lang="en-US" dirty="0"/>
              <a:t>Saves a lot of time and typed code.</a:t>
            </a:r>
          </a:p>
        </p:txBody>
      </p:sp>
    </p:spTree>
    <p:extLst>
      <p:ext uri="{BB962C8B-B14F-4D97-AF65-F5344CB8AC3E}">
        <p14:creationId xmlns:p14="http://schemas.microsoft.com/office/powerpoint/2010/main" val="384332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de Highlight">
            <a:extLst>
              <a:ext uri="{FF2B5EF4-FFF2-40B4-BE49-F238E27FC236}">
                <a16:creationId xmlns:a16="http://schemas.microsoft.com/office/drawing/2014/main" id="{D4AB2612-95A9-4A7E-8412-1960E839ACB4}"/>
              </a:ext>
            </a:extLst>
          </p:cNvPr>
          <p:cNvSpPr/>
          <p:nvPr/>
        </p:nvSpPr>
        <p:spPr>
          <a:xfrm>
            <a:off x="838200" y="5101731"/>
            <a:ext cx="3140034" cy="217715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" name="Code Highlight">
            <a:extLst>
              <a:ext uri="{FF2B5EF4-FFF2-40B4-BE49-F238E27FC236}">
                <a16:creationId xmlns:a16="http://schemas.microsoft.com/office/drawing/2014/main" id="{772CBB8C-FED9-4B3F-84E3-A8C3E863B032}"/>
              </a:ext>
            </a:extLst>
          </p:cNvPr>
          <p:cNvSpPr/>
          <p:nvPr/>
        </p:nvSpPr>
        <p:spPr>
          <a:xfrm>
            <a:off x="838200" y="3937835"/>
            <a:ext cx="3140034" cy="217715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CB8BA-60A8-461B-A992-35328D3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2E9179-207E-4EBB-9BB6-82650CD71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Saves a plot as a file.</a:t>
            </a:r>
          </a:p>
          <a:p>
            <a:r>
              <a:rPr lang="en-US" dirty="0"/>
              <a:t>Useful for sharing plots with users or apps.</a:t>
            </a:r>
          </a:p>
          <a:p>
            <a:r>
              <a:rPr lang="en-US" dirty="0"/>
              <a:t>Gives you more options than simply right-clicking the image from Jupyter.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dpi</a:t>
            </a:r>
            <a:r>
              <a:rPr lang="en-US" dirty="0"/>
              <a:t>, </a:t>
            </a:r>
            <a:r>
              <a:rPr lang="en-US" sz="1400" dirty="0">
                <a:latin typeface="Courier New" panose="02070309020205020404" pitchFamily="49" charset="0"/>
              </a:rPr>
              <a:t>quality</a:t>
            </a:r>
            <a:r>
              <a:rPr lang="en-US" dirty="0"/>
              <a:t>, etc.</a:t>
            </a:r>
          </a:p>
          <a:p>
            <a:r>
              <a:rPr lang="en-US" dirty="0"/>
              <a:t>You can provide the </a:t>
            </a:r>
            <a:r>
              <a:rPr lang="en-US" sz="1600" dirty="0">
                <a:latin typeface="Courier New" panose="02070309020205020404" pitchFamily="49" charset="0"/>
              </a:rPr>
              <a:t>format</a:t>
            </a:r>
            <a:r>
              <a:rPr lang="en-US" dirty="0"/>
              <a:t> to save as, otherwise it will infer based on file extension.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of saving as SVG (stateful):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plt.savefig('revenue_df.svg')</a:t>
            </a:r>
          </a:p>
          <a:p>
            <a:pPr marL="457200" lvl="1" indent="0">
              <a:buNone/>
            </a:pPr>
            <a:endParaRPr lang="en-US" sz="1400" dirty="0">
              <a:latin typeface="Courier New" panose="02070309020205020404" pitchFamily="49" charset="0"/>
            </a:endParaRPr>
          </a:p>
          <a:p>
            <a:r>
              <a:rPr lang="en-US" dirty="0"/>
              <a:t>Object-oriented example: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fig.savefig('revenue_df.svg')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EA46B7-475C-4B2C-A946-3E00C9E3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pyplot.savefig()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989112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 Highlight">
            <a:extLst>
              <a:ext uri="{FF2B5EF4-FFF2-40B4-BE49-F238E27FC236}">
                <a16:creationId xmlns:a16="http://schemas.microsoft.com/office/drawing/2014/main" id="{1F339825-E9DD-4D62-8BF8-A34EC6A60976}"/>
              </a:ext>
            </a:extLst>
          </p:cNvPr>
          <p:cNvSpPr/>
          <p:nvPr/>
        </p:nvSpPr>
        <p:spPr>
          <a:xfrm>
            <a:off x="838199" y="5177642"/>
            <a:ext cx="4941125" cy="217714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7" name="Code Highlight">
            <a:extLst>
              <a:ext uri="{FF2B5EF4-FFF2-40B4-BE49-F238E27FC236}">
                <a16:creationId xmlns:a16="http://schemas.microsoft.com/office/drawing/2014/main" id="{5C7DE243-2E34-4B10-8DB1-4CC3DF98D8B2}"/>
              </a:ext>
            </a:extLst>
          </p:cNvPr>
          <p:cNvSpPr/>
          <p:nvPr/>
        </p:nvSpPr>
        <p:spPr>
          <a:xfrm>
            <a:off x="838200" y="4397829"/>
            <a:ext cx="5206340" cy="439387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6" name="Code Highlight">
            <a:extLst>
              <a:ext uri="{FF2B5EF4-FFF2-40B4-BE49-F238E27FC236}">
                <a16:creationId xmlns:a16="http://schemas.microsoft.com/office/drawing/2014/main" id="{FB0C8C9A-E12D-4CA9-AD45-36C2AE6E3B22}"/>
              </a:ext>
            </a:extLst>
          </p:cNvPr>
          <p:cNvSpPr/>
          <p:nvPr/>
        </p:nvSpPr>
        <p:spPr>
          <a:xfrm>
            <a:off x="838199" y="1676400"/>
            <a:ext cx="4992149" cy="1743694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21246-098E-4886-97FB-C13B3A6E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FD6981-0136-4A56-9B78-63AE250F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Census </a:t>
            </a:r>
            <a:r>
              <a:rPr lang="en-US" sz="1600" dirty="0">
                <a:latin typeface="Courier New" panose="02070309020205020404" pitchFamily="49" charset="0"/>
              </a:rPr>
              <a:t>DataFrame</a:t>
            </a:r>
            <a:r>
              <a:rPr lang="en-US" dirty="0"/>
              <a:t> with new </a:t>
            </a:r>
            <a:r>
              <a:rPr lang="en-US" sz="1600" dirty="0">
                <a:latin typeface="Courier New" panose="02070309020205020404" pitchFamily="49" charset="0"/>
              </a:rPr>
              <a:t>Married</a:t>
            </a:r>
            <a:r>
              <a:rPr lang="en-US" dirty="0"/>
              <a:t> column:</a:t>
            </a:r>
          </a:p>
          <a:p>
            <a:pPr marL="457200" lvl="1" indent="0"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          City  Size     Income  Age Married</a:t>
            </a:r>
          </a:p>
          <a:p>
            <a:pPr marL="457200" lvl="1" indent="0">
              <a:buNone/>
            </a:pPr>
            <a:r>
              <a:rPr lang="en-US" sz="1400" b="1" dirty="0">
                <a:latin typeface="Courier New" panose="02070309020205020404" pitchFamily="49" charset="0"/>
              </a:rPr>
              <a:t>0</a:t>
            </a:r>
            <a:r>
              <a:rPr lang="en-US" sz="1400" dirty="0">
                <a:latin typeface="Courier New" panose="02070309020205020404" pitchFamily="49" charset="0"/>
              </a:rPr>
              <a:t>        Olinger     2   43112.03   27     Yes</a:t>
            </a:r>
          </a:p>
          <a:p>
            <a:pPr marL="457200" lvl="1" indent="0">
              <a:buNone/>
            </a:pPr>
            <a:r>
              <a:rPr lang="en-US" sz="1400" b="1" dirty="0">
                <a:latin typeface="Courier New" panose="02070309020205020404" pitchFamily="49" charset="0"/>
              </a:rPr>
              <a:t>1</a:t>
            </a:r>
            <a:r>
              <a:rPr lang="en-US" sz="1400" dirty="0">
                <a:latin typeface="Courier New" panose="02070309020205020404" pitchFamily="49" charset="0"/>
              </a:rPr>
              <a:t>    Greene City     5   78267.56   41      No</a:t>
            </a:r>
          </a:p>
          <a:p>
            <a:pPr marL="457200" lvl="1" indent="0">
              <a:buNone/>
            </a:pPr>
            <a:r>
              <a:rPr lang="en-US" sz="1400" b="1" dirty="0">
                <a:latin typeface="Courier New" panose="02070309020205020404" pitchFamily="49" charset="0"/>
              </a:rPr>
              <a:t>2</a:t>
            </a:r>
            <a:r>
              <a:rPr lang="en-US" sz="1400" dirty="0">
                <a:latin typeface="Courier New" panose="02070309020205020404" pitchFamily="49" charset="0"/>
              </a:rPr>
              <a:t>        Olinger     2   37651.32   29     Yes</a:t>
            </a:r>
          </a:p>
          <a:p>
            <a:pPr marL="457200" lvl="1" indent="0">
              <a:buNone/>
            </a:pPr>
            <a:r>
              <a:rPr lang="en-US" sz="1400" b="1" dirty="0">
                <a:latin typeface="Courier New" panose="02070309020205020404" pitchFamily="49" charset="0"/>
              </a:rPr>
              <a:t>3</a:t>
            </a:r>
            <a:r>
              <a:rPr lang="en-US" sz="1400" dirty="0">
                <a:latin typeface="Courier New" panose="02070309020205020404" pitchFamily="49" charset="0"/>
              </a:rPr>
              <a:t>   Carbon Creek     2  123714.98   45      No</a:t>
            </a:r>
          </a:p>
          <a:p>
            <a:pPr marL="457200" lvl="1" indent="0">
              <a:buNone/>
            </a:pPr>
            <a:r>
              <a:rPr lang="en-US" sz="1400" b="1" dirty="0">
                <a:latin typeface="Courier New" panose="02070309020205020404" pitchFamily="49" charset="0"/>
              </a:rPr>
              <a:t>4</a:t>
            </a:r>
            <a:r>
              <a:rPr lang="en-US" sz="1400" dirty="0">
                <a:latin typeface="Courier New" panose="02070309020205020404" pitchFamily="49" charset="0"/>
              </a:rPr>
              <a:t>      Agerstown     4   83120.54   53     Yes</a:t>
            </a:r>
          </a:p>
          <a:p>
            <a:pPr marL="457200" lvl="1" indent="0">
              <a:buNone/>
            </a:pPr>
            <a:r>
              <a:rPr lang="en-US" sz="1400" b="1" dirty="0">
                <a:latin typeface="Courier New" panose="02070309020205020404" pitchFamily="49" charset="0"/>
              </a:rPr>
              <a:t>...</a:t>
            </a:r>
            <a:r>
              <a:rPr lang="en-US" sz="1400" dirty="0">
                <a:latin typeface="Courier New" panose="02070309020205020404" pitchFamily="49" charset="0"/>
              </a:rPr>
              <a:t> </a:t>
            </a:r>
          </a:p>
          <a:p>
            <a:r>
              <a:rPr lang="en-US" dirty="0"/>
              <a:t>Compare average age of income generators to income.</a:t>
            </a:r>
          </a:p>
          <a:p>
            <a:pPr lvl="1"/>
            <a:r>
              <a:rPr lang="en-US" dirty="0"/>
              <a:t>Does relationship change based on city and married status?</a:t>
            </a:r>
          </a:p>
          <a:p>
            <a:r>
              <a:rPr lang="en-US" dirty="0"/>
              <a:t>Define </a:t>
            </a:r>
            <a:r>
              <a:rPr lang="en-US" sz="1600" dirty="0">
                <a:latin typeface="Courier New" panose="02070309020205020404" pitchFamily="49" charset="0"/>
              </a:rPr>
              <a:t>FacetGrid</a:t>
            </a:r>
            <a:r>
              <a:rPr lang="en-US" dirty="0"/>
              <a:t> object first:</a:t>
            </a:r>
          </a:p>
          <a:p>
            <a:pPr marL="457200" lvl="1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grid = seaborn.FacetGrid(row = 'City', col = 'Married',</a:t>
            </a:r>
          </a:p>
          <a:p>
            <a:pPr marL="457200" lvl="1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                         data = census_df, aspect = 1.5)</a:t>
            </a:r>
          </a:p>
          <a:p>
            <a:r>
              <a:rPr lang="en-US" dirty="0"/>
              <a:t>Call </a:t>
            </a:r>
            <a:r>
              <a:rPr lang="en-US" sz="1600" dirty="0">
                <a:latin typeface="Courier New" panose="02070309020205020404" pitchFamily="49" charset="0"/>
              </a:rPr>
              <a:t>map()</a:t>
            </a:r>
            <a:r>
              <a:rPr lang="en-US" dirty="0"/>
              <a:t> function with plot type and data: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grid.map(seaborn.scatterplot, 'Age', 'Income')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8386F-493A-4803-AE14-0CCD06FF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FacetGrid</a:t>
            </a:r>
            <a:r>
              <a:rPr lang="en-US" dirty="0"/>
              <a:t> Example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1320498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0EBB-E426-43FB-921E-05378198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FacetGrid</a:t>
            </a:r>
            <a:r>
              <a:rPr lang="en-US" dirty="0"/>
              <a:t> Example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25808-55E5-43C6-8B14-281B158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5C67E4-6088-4868-9510-F9533A31C5C0}"/>
              </a:ext>
            </a:extLst>
          </p:cNvPr>
          <p:cNvGrpSpPr>
            <a:grpSpLocks noChangeAspect="1"/>
          </p:cNvGrpSpPr>
          <p:nvPr/>
        </p:nvGrpSpPr>
        <p:grpSpPr>
          <a:xfrm>
            <a:off x="990601" y="1074093"/>
            <a:ext cx="5486399" cy="5646106"/>
            <a:chOff x="990600" y="1074092"/>
            <a:chExt cx="5546654" cy="570811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D5C351-1078-4E3C-8B15-EF106F94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6745" y="1074092"/>
              <a:ext cx="3930509" cy="5266976"/>
            </a:xfrm>
            <a:prstGeom prst="rect">
              <a:avLst/>
            </a:prstGeom>
          </p:spPr>
        </p:pic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B2AF5FD2-40B6-49C2-9A33-216781E45F45}"/>
                </a:ext>
              </a:extLst>
            </p:cNvPr>
            <p:cNvSpPr/>
            <p:nvPr/>
          </p:nvSpPr>
          <p:spPr>
            <a:xfrm>
              <a:off x="990600" y="3557856"/>
              <a:ext cx="1295400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City condition</a:t>
              </a:r>
            </a:p>
          </p:txBody>
        </p:sp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66674C93-88B6-46CF-A24B-A8DE30F6D289}"/>
                </a:ext>
              </a:extLst>
            </p:cNvPr>
            <p:cNvSpPr/>
            <p:nvPr/>
          </p:nvSpPr>
          <p:spPr>
            <a:xfrm>
              <a:off x="4062024" y="6507569"/>
              <a:ext cx="1473751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Married condition</a:t>
              </a:r>
            </a:p>
          </p:txBody>
        </p:sp>
        <p:sp>
          <p:nvSpPr>
            <p:cNvPr id="9" name="AutoShape 303">
              <a:extLst>
                <a:ext uri="{FF2B5EF4-FFF2-40B4-BE49-F238E27FC236}">
                  <a16:creationId xmlns:a16="http://schemas.microsoft.com/office/drawing/2014/main" id="{FA31AAA2-234F-4544-95A8-EE0C76064E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1237920"/>
              <a:ext cx="228600" cy="4934278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03">
              <a:extLst>
                <a:ext uri="{FF2B5EF4-FFF2-40B4-BE49-F238E27FC236}">
                  <a16:creationId xmlns:a16="http://schemas.microsoft.com/office/drawing/2014/main" id="{149E62EE-D455-40A1-9AF6-46DA23F7D66C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4625181" y="4655750"/>
              <a:ext cx="274638" cy="3429000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404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37EED-1004-4F97-BB80-F5AFC931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0C016-887B-4EAD-A66B-A4D7FA32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Type Categories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49556-3A2B-4144-A58F-D4394DAA3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plots</a:t>
            </a:r>
          </a:p>
          <a:p>
            <a:r>
              <a:rPr lang="en-US" dirty="0"/>
              <a:t>Distribution plots</a:t>
            </a:r>
          </a:p>
          <a:p>
            <a:r>
              <a:rPr lang="en-US" dirty="0"/>
              <a:t>Categorical plots</a:t>
            </a:r>
          </a:p>
          <a:p>
            <a:r>
              <a:rPr lang="en-US" dirty="0"/>
              <a:t>Heatmaps</a:t>
            </a:r>
          </a:p>
          <a:p>
            <a:r>
              <a:rPr lang="en-US" dirty="0"/>
              <a:t>Regression plots</a:t>
            </a:r>
          </a:p>
        </p:txBody>
      </p:sp>
    </p:spTree>
    <p:extLst>
      <p:ext uri="{BB962C8B-B14F-4D97-AF65-F5344CB8AC3E}">
        <p14:creationId xmlns:p14="http://schemas.microsoft.com/office/powerpoint/2010/main" val="2586705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FD6CF6BA-D153-47C7-A5AE-4A91753AF080}"/>
              </a:ext>
            </a:extLst>
          </p:cNvPr>
          <p:cNvSpPr/>
          <p:nvPr/>
        </p:nvSpPr>
        <p:spPr>
          <a:xfrm>
            <a:off x="1219199" y="1349829"/>
            <a:ext cx="6662057" cy="989610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AD8677-F65D-46BE-B71C-FD4AB5333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302040"/>
            <a:ext cx="6781800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seaborn.lineplot(x = months, y = 'Revenue', data = slice_2019,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    sort = False, ax = ax)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seaborn.lineplot(x = months, y = 'Revenue', data = slice_2020,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    sort = False, ax = ax)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Plots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6B29006-FB5F-49F2-A65B-86091C347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440134"/>
            <a:ext cx="6781800" cy="39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088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6DECB114-C9A0-4165-91C9-8C6A2F840E42}"/>
              </a:ext>
            </a:extLst>
          </p:cNvPr>
          <p:cNvSpPr/>
          <p:nvPr/>
        </p:nvSpPr>
        <p:spPr>
          <a:xfrm>
            <a:off x="616147" y="1357745"/>
            <a:ext cx="7870752" cy="241465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C6CF3-995F-45D8-8468-822C7037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seaborn.distplot(a = census_df['Income'], bins = 10, rug = True)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2B14D-2D60-4D44-AD9E-F92A349AD633}"/>
              </a:ext>
            </a:extLst>
          </p:cNvPr>
          <p:cNvGrpSpPr/>
          <p:nvPr/>
        </p:nvGrpSpPr>
        <p:grpSpPr>
          <a:xfrm>
            <a:off x="1446500" y="1908957"/>
            <a:ext cx="6251001" cy="4252913"/>
            <a:chOff x="1371600" y="1600200"/>
            <a:chExt cx="6251001" cy="425291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AEF7287-A4E1-4A4A-B119-CA07E194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1600" y="1600200"/>
              <a:ext cx="6251001" cy="4252913"/>
            </a:xfrm>
            <a:prstGeom prst="rect">
              <a:avLst/>
            </a:prstGeom>
          </p:spPr>
        </p:pic>
        <p:sp>
          <p:nvSpPr>
            <p:cNvPr id="7" name="Line 315">
              <a:extLst>
                <a:ext uri="{FF2B5EF4-FFF2-40B4-BE49-F238E27FC236}">
                  <a16:creationId xmlns:a16="http://schemas.microsoft.com/office/drawing/2014/main" id="{19AB01B8-32D8-4771-92E0-3FFDBA1287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91765" y="2362199"/>
              <a:ext cx="51896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521182E8-72A7-4986-A396-53F925562675}"/>
                </a:ext>
              </a:extLst>
            </p:cNvPr>
            <p:cNvSpPr/>
            <p:nvPr/>
          </p:nvSpPr>
          <p:spPr>
            <a:xfrm>
              <a:off x="4557565" y="2179002"/>
              <a:ext cx="1263428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Histogram bin</a:t>
              </a:r>
            </a:p>
          </p:txBody>
        </p:sp>
        <p:sp>
          <p:nvSpPr>
            <p:cNvPr id="10" name="Rounded Rectangle 143">
              <a:extLst>
                <a:ext uri="{FF2B5EF4-FFF2-40B4-BE49-F238E27FC236}">
                  <a16:creationId xmlns:a16="http://schemas.microsoft.com/office/drawing/2014/main" id="{1D3F2AB6-BDFF-47C9-A9DA-47F6ADC5BF88}"/>
                </a:ext>
              </a:extLst>
            </p:cNvPr>
            <p:cNvSpPr/>
            <p:nvPr/>
          </p:nvSpPr>
          <p:spPr>
            <a:xfrm>
              <a:off x="3200400" y="5574931"/>
              <a:ext cx="1014981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Rug values</a:t>
              </a:r>
            </a:p>
          </p:txBody>
        </p:sp>
        <p:sp>
          <p:nvSpPr>
            <p:cNvPr id="11" name="Rounded Rectangle 143">
              <a:extLst>
                <a:ext uri="{FF2B5EF4-FFF2-40B4-BE49-F238E27FC236}">
                  <a16:creationId xmlns:a16="http://schemas.microsoft.com/office/drawing/2014/main" id="{516F7C96-86EB-481C-BF5B-B6971DC284C2}"/>
                </a:ext>
              </a:extLst>
            </p:cNvPr>
            <p:cNvSpPr/>
            <p:nvPr/>
          </p:nvSpPr>
          <p:spPr>
            <a:xfrm>
              <a:off x="1828800" y="4094403"/>
              <a:ext cx="1014981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KDE curve</a:t>
              </a:r>
            </a:p>
          </p:txBody>
        </p:sp>
        <p:sp>
          <p:nvSpPr>
            <p:cNvPr id="12" name="Line 315">
              <a:extLst>
                <a:ext uri="{FF2B5EF4-FFF2-40B4-BE49-F238E27FC236}">
                  <a16:creationId xmlns:a16="http://schemas.microsoft.com/office/drawing/2014/main" id="{F6DDEA92-8716-4B2B-8C50-320AB8895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781" y="4237038"/>
              <a:ext cx="43281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315">
              <a:extLst>
                <a:ext uri="{FF2B5EF4-FFF2-40B4-BE49-F238E27FC236}">
                  <a16:creationId xmlns:a16="http://schemas.microsoft.com/office/drawing/2014/main" id="{A5CC8576-5EB8-4D20-ADA4-B898AD21DE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57598" y="5257799"/>
              <a:ext cx="0" cy="3135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778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6FB44-C5B6-4D64-9771-0C0CD717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E4019-4DCE-4BEB-9375-0B712919D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distribution plots: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boxplot()</a:t>
            </a:r>
            <a:r>
              <a:rPr lang="en-US" dirty="0"/>
              <a:t> —Standard box plot.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boxenplot()</a:t>
            </a:r>
            <a:r>
              <a:rPr lang="en-US" dirty="0"/>
              <a:t> —Enhanced box plot (more quantiles).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violinplot()</a:t>
            </a:r>
            <a:r>
              <a:rPr lang="en-US" dirty="0"/>
              <a:t> —Violin plot with KDE.</a:t>
            </a:r>
          </a:p>
          <a:p>
            <a:r>
              <a:rPr lang="en-US" dirty="0"/>
              <a:t>Categorical estimate plots: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countplot()</a:t>
            </a:r>
            <a:r>
              <a:rPr lang="en-US" dirty="0"/>
              <a:t> —Simple quantitative bar chart.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barplot()</a:t>
            </a:r>
            <a:r>
              <a:rPr lang="en-US" dirty="0"/>
              <a:t> —Plots categorical variable against numeric variable using an estimator.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pointplot()</a:t>
            </a:r>
            <a:r>
              <a:rPr lang="en-US" dirty="0"/>
              <a:t> —Similar to bar plot, but represents each estimate as a point.</a:t>
            </a:r>
          </a:p>
          <a:p>
            <a:r>
              <a:rPr lang="en-US" dirty="0"/>
              <a:t>Categorical scatter plots: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stripplot()</a:t>
            </a:r>
            <a:r>
              <a:rPr lang="en-US" dirty="0"/>
              <a:t> —One variable is categorical, other is numeric. Introduces "jitter" to spread out points.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</a:rPr>
              <a:t>swarmplot()</a:t>
            </a:r>
            <a:r>
              <a:rPr lang="en-US" dirty="0"/>
              <a:t> —Same as strip plot, but ensures no points overlap.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F02196-AA24-46F8-BB33-F5A92DDF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Plots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41082486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C2A3CECE-163F-4A62-8C3B-EAD86FC017F8}"/>
              </a:ext>
            </a:extLst>
          </p:cNvPr>
          <p:cNvSpPr/>
          <p:nvPr/>
        </p:nvSpPr>
        <p:spPr>
          <a:xfrm>
            <a:off x="469784" y="1344688"/>
            <a:ext cx="8100242" cy="480154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1B37D3-D22E-4EFB-B75E-FD00D113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51" y="1302040"/>
            <a:ext cx="8287237" cy="49209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seaborn.barplot(x = 'City', y = 'Income', hue = 'Married', data = census_df,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</a:rPr>
              <a:t>                estimator = numpy.median)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Plots (Slide 2 of 2)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7EBF88-08E5-4B2F-9131-707F6FFE1FA5}"/>
              </a:ext>
            </a:extLst>
          </p:cNvPr>
          <p:cNvGrpSpPr>
            <a:grpSpLocks noChangeAspect="1"/>
          </p:cNvGrpSpPr>
          <p:nvPr/>
        </p:nvGrpSpPr>
        <p:grpSpPr>
          <a:xfrm>
            <a:off x="762000" y="2254332"/>
            <a:ext cx="6824162" cy="4193558"/>
            <a:chOff x="1118501" y="1750042"/>
            <a:chExt cx="6330614" cy="38902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1F27E89-01EE-4A3A-BF24-DAE589987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18501" y="1750042"/>
              <a:ext cx="6330614" cy="3890265"/>
            </a:xfrm>
            <a:prstGeom prst="rect">
              <a:avLst/>
            </a:prstGeom>
          </p:spPr>
        </p:pic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7536E73C-D9BE-4A5A-BAF0-0ECDE7583517}"/>
                </a:ext>
              </a:extLst>
            </p:cNvPr>
            <p:cNvSpPr/>
            <p:nvPr/>
          </p:nvSpPr>
          <p:spPr>
            <a:xfrm>
              <a:off x="3886200" y="2286000"/>
              <a:ext cx="1014981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Error bar</a:t>
              </a:r>
            </a:p>
          </p:txBody>
        </p:sp>
        <p:sp>
          <p:nvSpPr>
            <p:cNvPr id="8" name="Line 315">
              <a:extLst>
                <a:ext uri="{FF2B5EF4-FFF2-40B4-BE49-F238E27FC236}">
                  <a16:creationId xmlns:a16="http://schemas.microsoft.com/office/drawing/2014/main" id="{B7E3C3EC-C074-475B-87BF-3C132436B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180" y="2423319"/>
              <a:ext cx="43281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ounded Rectangle 143">
              <a:extLst>
                <a:ext uri="{FF2B5EF4-FFF2-40B4-BE49-F238E27FC236}">
                  <a16:creationId xmlns:a16="http://schemas.microsoft.com/office/drawing/2014/main" id="{6A5CFC72-49B7-4FA7-9043-227CB43114D6}"/>
                </a:ext>
              </a:extLst>
            </p:cNvPr>
            <p:cNvSpPr/>
            <p:nvPr/>
          </p:nvSpPr>
          <p:spPr>
            <a:xfrm>
              <a:off x="3404618" y="2959277"/>
              <a:ext cx="1014981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Median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0" name="Line 315">
              <a:extLst>
                <a:ext uri="{FF2B5EF4-FFF2-40B4-BE49-F238E27FC236}">
                  <a16:creationId xmlns:a16="http://schemas.microsoft.com/office/drawing/2014/main" id="{93AF613C-3530-439D-A5CC-279D3BB49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599" y="3233915"/>
              <a:ext cx="118845" cy="2810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0610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3EF609C8-BC33-479A-8846-CF4F667675F9}"/>
              </a:ext>
            </a:extLst>
          </p:cNvPr>
          <p:cNvSpPr/>
          <p:nvPr/>
        </p:nvSpPr>
        <p:spPr>
          <a:xfrm>
            <a:off x="1600199" y="1207325"/>
            <a:ext cx="5916881" cy="245423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BD658C-45AD-4937-BF20-F12B89E0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143000"/>
            <a:ext cx="8460150" cy="5080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seaborn.heatmap(slice_2019.corr(), annot = True)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62E9D7-00EA-47CD-8E67-98B1ADFB3FFE}"/>
              </a:ext>
            </a:extLst>
          </p:cNvPr>
          <p:cNvGrpSpPr/>
          <p:nvPr/>
        </p:nvGrpSpPr>
        <p:grpSpPr>
          <a:xfrm>
            <a:off x="706095" y="1663534"/>
            <a:ext cx="7066305" cy="4886105"/>
            <a:chOff x="706095" y="1295400"/>
            <a:chExt cx="7066305" cy="488610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4BD2236-848E-4736-AD02-A10AD4D8D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3473" y="1295400"/>
              <a:ext cx="5257055" cy="4886105"/>
            </a:xfrm>
            <a:prstGeom prst="rect">
              <a:avLst/>
            </a:prstGeom>
          </p:spPr>
        </p:pic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7E5DEF57-6473-480E-A2BD-A883D3DF05C1}"/>
                </a:ext>
              </a:extLst>
            </p:cNvPr>
            <p:cNvSpPr/>
            <p:nvPr/>
          </p:nvSpPr>
          <p:spPr>
            <a:xfrm>
              <a:off x="706095" y="2615948"/>
              <a:ext cx="1371601" cy="457197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Strong positive correlation</a:t>
              </a:r>
            </a:p>
          </p:txBody>
        </p:sp>
        <p:sp>
          <p:nvSpPr>
            <p:cNvPr id="8" name="Line 315">
              <a:extLst>
                <a:ext uri="{FF2B5EF4-FFF2-40B4-BE49-F238E27FC236}">
                  <a16:creationId xmlns:a16="http://schemas.microsoft.com/office/drawing/2014/main" id="{6E862EE4-6CB1-4311-9510-1F0595D18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7696" y="2971800"/>
              <a:ext cx="66550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ounded Rectangle 143">
              <a:extLst>
                <a:ext uri="{FF2B5EF4-FFF2-40B4-BE49-F238E27FC236}">
                  <a16:creationId xmlns:a16="http://schemas.microsoft.com/office/drawing/2014/main" id="{F4BABA27-8638-4DE7-8B4A-64D6ECF8E8BE}"/>
                </a:ext>
              </a:extLst>
            </p:cNvPr>
            <p:cNvSpPr/>
            <p:nvPr/>
          </p:nvSpPr>
          <p:spPr>
            <a:xfrm>
              <a:off x="6400799" y="3886201"/>
              <a:ext cx="1371601" cy="457197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Weak positive correlation</a:t>
              </a:r>
            </a:p>
          </p:txBody>
        </p:sp>
        <p:sp>
          <p:nvSpPr>
            <p:cNvPr id="12" name="Line 315">
              <a:extLst>
                <a:ext uri="{FF2B5EF4-FFF2-40B4-BE49-F238E27FC236}">
                  <a16:creationId xmlns:a16="http://schemas.microsoft.com/office/drawing/2014/main" id="{097EC146-ABA8-4655-890E-43C26BE3D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91200" y="4114800"/>
              <a:ext cx="609599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878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de Highlight">
            <a:extLst>
              <a:ext uri="{FF2B5EF4-FFF2-40B4-BE49-F238E27FC236}">
                <a16:creationId xmlns:a16="http://schemas.microsoft.com/office/drawing/2014/main" id="{120339CD-12C6-4238-989A-4BCB81810DBD}"/>
              </a:ext>
            </a:extLst>
          </p:cNvPr>
          <p:cNvSpPr/>
          <p:nvPr/>
        </p:nvSpPr>
        <p:spPr>
          <a:xfrm>
            <a:off x="990599" y="1349828"/>
            <a:ext cx="7108371" cy="249381"/>
          </a:xfrm>
          <a:prstGeom prst="rect">
            <a:avLst/>
          </a:prstGeom>
          <a:solidFill>
            <a:srgbClr val="E4E4E4"/>
          </a:solidFill>
          <a:ln w="285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8575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09BCB0-A398-4B96-A09D-E34E5797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ourier New" panose="02070309020205020404" pitchFamily="49" charset="0"/>
              </a:rPr>
              <a:t>seaborn.regplot(x = 'Age', y = 'Income', data = census_df)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F0712-7F1C-486C-B15A-2219927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Plots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5CDE17-EBF7-4FC2-B1B0-8F90D6168CBC}"/>
              </a:ext>
            </a:extLst>
          </p:cNvPr>
          <p:cNvGrpSpPr/>
          <p:nvPr/>
        </p:nvGrpSpPr>
        <p:grpSpPr>
          <a:xfrm>
            <a:off x="685800" y="1938646"/>
            <a:ext cx="7044751" cy="4329113"/>
            <a:chOff x="685800" y="1752600"/>
            <a:chExt cx="7044751" cy="432911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03E2171-73AC-4A9B-BAAC-CA8DCFD53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800" y="1752600"/>
              <a:ext cx="7044751" cy="4329113"/>
            </a:xfrm>
            <a:prstGeom prst="rect">
              <a:avLst/>
            </a:prstGeom>
          </p:spPr>
        </p:pic>
        <p:sp>
          <p:nvSpPr>
            <p:cNvPr id="7" name="Line 315">
              <a:extLst>
                <a:ext uri="{FF2B5EF4-FFF2-40B4-BE49-F238E27FC236}">
                  <a16:creationId xmlns:a16="http://schemas.microsoft.com/office/drawing/2014/main" id="{9C7A267C-6CD7-4BDE-9A7D-77FBCC817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200" y="4000435"/>
              <a:ext cx="355134" cy="3870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0878B358-6BE0-4C18-8297-7AD7F4F86E7E}"/>
                </a:ext>
              </a:extLst>
            </p:cNvPr>
            <p:cNvSpPr/>
            <p:nvPr/>
          </p:nvSpPr>
          <p:spPr>
            <a:xfrm>
              <a:off x="3124200" y="3725797"/>
              <a:ext cx="1295400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Line of best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0691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AC5EB-1D9B-413D-9BD8-3F2D12AC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94BA7-EAE8-4200-AB71-69403793B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Consider using Seaborn plotting functions over Matplotlib equivalents.</a:t>
            </a:r>
          </a:p>
          <a:p>
            <a:r>
              <a:rPr lang="en-US" sz="1600" dirty="0"/>
              <a:t>Remember that Seaborn integrates with Matplotlib.</a:t>
            </a:r>
          </a:p>
          <a:p>
            <a:r>
              <a:rPr lang="en-US" sz="1600" dirty="0"/>
              <a:t>Supplement Seaborn with Matplotlib formatting functions.</a:t>
            </a:r>
          </a:p>
          <a:p>
            <a:r>
              <a:rPr lang="en-US" sz="1600" dirty="0"/>
              <a:t>Use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seaborn.set()</a:t>
            </a:r>
            <a:r>
              <a:rPr lang="en-US" sz="1600" dirty="0"/>
              <a:t> to reset the look and feel of plots.</a:t>
            </a:r>
          </a:p>
          <a:p>
            <a:r>
              <a:rPr lang="en-US" sz="1600" dirty="0"/>
              <a:t>Use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seaborn.set_style()</a:t>
            </a:r>
            <a:r>
              <a:rPr lang="en-US" sz="1600" dirty="0"/>
              <a:t> to set a "permanent" style.</a:t>
            </a:r>
          </a:p>
          <a:p>
            <a:r>
              <a:rPr lang="en-US" sz="1600" dirty="0"/>
              <a:t>Use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seaborn.axes_style()</a:t>
            </a:r>
            <a:r>
              <a:rPr lang="en-US" sz="1600" dirty="0"/>
              <a:t> to set a temporary style.</a:t>
            </a:r>
          </a:p>
          <a:p>
            <a:r>
              <a:rPr lang="en-US" sz="1600" dirty="0"/>
              <a:t>Use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seaborn.color_palette()</a:t>
            </a:r>
            <a:r>
              <a:rPr lang="en-US" sz="1600" dirty="0"/>
              <a:t> to set a temporary color palette.</a:t>
            </a:r>
          </a:p>
          <a:p>
            <a:r>
              <a:rPr lang="en-US" sz="1600" dirty="0"/>
              <a:t>Consider using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seaborn.despine()</a:t>
            </a:r>
            <a:r>
              <a:rPr lang="en-US" sz="1600" dirty="0"/>
              <a:t> to clean up the plots.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1EB52A-21CB-4CFE-A597-0CB4434E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Plotting with Seaborn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115029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05B1A-71CC-4629-B0B1-6D66E5E1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5861-BA75-4537-9BE8-0DEB25A8C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plot()</a:t>
            </a:r>
            <a:r>
              <a:rPr lang="en-US" dirty="0"/>
              <a:t> to generate a simple line plot.</a:t>
            </a:r>
          </a:p>
          <a:p>
            <a:r>
              <a:rPr lang="en-US" dirty="0"/>
              <a:t>Consider using the stateful interface for quick and simple plotting.</a:t>
            </a:r>
          </a:p>
          <a:p>
            <a:r>
              <a:rPr lang="en-US" dirty="0"/>
              <a:t>Prefer to use the object-oriented interface in most scenarios.</a:t>
            </a:r>
          </a:p>
          <a:p>
            <a:r>
              <a:rPr lang="en-US" dirty="0"/>
              <a:t>Use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pyplot.show()</a:t>
            </a:r>
            <a:r>
              <a:rPr lang="en-US" dirty="0"/>
              <a:t> when executing from a script or shell.</a:t>
            </a:r>
          </a:p>
          <a:p>
            <a:r>
              <a:rPr lang="en-US" dirty="0"/>
              <a:t>Use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%matplotlib</a:t>
            </a:r>
            <a:r>
              <a:rPr lang="en-US" dirty="0"/>
              <a:t> when executing from IPython.</a:t>
            </a:r>
          </a:p>
          <a:p>
            <a:r>
              <a:rPr lang="en-US" dirty="0"/>
              <a:t>Use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savefig()</a:t>
            </a:r>
            <a:r>
              <a:rPr lang="en-US" dirty="0"/>
              <a:t> to save a plot as a file.</a:t>
            </a:r>
          </a:p>
          <a:p>
            <a:pPr lvl="1"/>
            <a:r>
              <a:rPr lang="en-US" dirty="0"/>
              <a:t>Provide a relative or absolute path to desired location.</a:t>
            </a:r>
          </a:p>
          <a:p>
            <a:pPr lvl="1"/>
            <a:r>
              <a:rPr lang="en-US" dirty="0"/>
              <a:t>Provide the desired file extension to save as that type.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D0761C-A937-4BD8-832A-220D4F4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Creating and Saving Simple Line Plots</a:t>
            </a:r>
          </a:p>
        </p:txBody>
      </p:sp>
    </p:spTree>
    <p:extLst>
      <p:ext uri="{BB962C8B-B14F-4D97-AF65-F5344CB8AC3E}">
        <p14:creationId xmlns:p14="http://schemas.microsoft.com/office/powerpoint/2010/main" val="2816859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AC5EB-1D9B-413D-9BD8-3F2D12AC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94BA7-EAE8-4200-AB71-69403793B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Use axes-level functions:</a:t>
            </a:r>
          </a:p>
          <a:p>
            <a:pPr lvl="1"/>
            <a:r>
              <a:rPr lang="en-US" sz="1400" dirty="0"/>
              <a:t>Use line and scatter plots to show relationships between variables.</a:t>
            </a:r>
          </a:p>
          <a:p>
            <a:pPr lvl="1"/>
            <a:r>
              <a:rPr lang="en-US" sz="1400" dirty="0"/>
              <a:t>Use distribution plots to show the spread of continuous variables.</a:t>
            </a:r>
          </a:p>
          <a:p>
            <a:pPr lvl="1"/>
            <a:r>
              <a:rPr lang="en-US" sz="1400" dirty="0"/>
              <a:t>Use categorical plots to demonstrate categorical variables.</a:t>
            </a:r>
          </a:p>
          <a:p>
            <a:pPr lvl="1"/>
            <a:r>
              <a:rPr lang="en-US" sz="1400" dirty="0"/>
              <a:t>Use heatmaps to show correlations or other numerical changes.</a:t>
            </a:r>
          </a:p>
          <a:p>
            <a:pPr lvl="1"/>
            <a:r>
              <a:rPr lang="en-US" sz="1400" dirty="0"/>
              <a:t>Use linear regression to show a line of best fit.</a:t>
            </a:r>
          </a:p>
          <a:p>
            <a:r>
              <a:rPr lang="en-US" sz="1600" dirty="0"/>
              <a:t>Use figure-level functions:</a:t>
            </a:r>
          </a:p>
          <a:p>
            <a:pPr lvl="1"/>
            <a:r>
              <a:rPr lang="en-US" sz="1400" dirty="0"/>
              <a:t>Use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FacetGrid</a:t>
            </a:r>
            <a:r>
              <a:rPr lang="en-US" sz="1400" dirty="0"/>
              <a:t> to show relationship between variables using subsets of data.</a:t>
            </a:r>
          </a:p>
          <a:p>
            <a:pPr lvl="1"/>
            <a:r>
              <a:rPr lang="en-US" sz="1400" dirty="0"/>
              <a:t>Use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PairGrid</a:t>
            </a:r>
            <a:r>
              <a:rPr lang="en-US" sz="1400" dirty="0"/>
              <a:t> to plot each variable against each other.</a:t>
            </a:r>
          </a:p>
          <a:p>
            <a:pPr lvl="1"/>
            <a:r>
              <a:rPr lang="en-US" sz="1400" dirty="0"/>
              <a:t>Use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JointGrid</a:t>
            </a:r>
            <a:r>
              <a:rPr lang="en-US" sz="1400" dirty="0"/>
              <a:t> to show types of different distributions for two variables.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1EB52A-21CB-4CFE-A597-0CB4434E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Plotting with Seaborn (Slide 2 of 2)</a:t>
            </a:r>
          </a:p>
        </p:txBody>
      </p:sp>
    </p:spTree>
    <p:extLst>
      <p:ext uri="{BB962C8B-B14F-4D97-AF65-F5344CB8AC3E}">
        <p14:creationId xmlns:p14="http://schemas.microsoft.com/office/powerpoint/2010/main" val="38927581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DB6E6-4147-4D99-A572-918199C9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81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93038-AEE4-441F-A6D8-9AAC6C3BD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You've had success reporting to GCE business leaders.</a:t>
            </a:r>
          </a:p>
          <a:p>
            <a:r>
              <a:rPr lang="en-US" dirty="0"/>
              <a:t>You've been asked to give regular reports.</a:t>
            </a:r>
          </a:p>
          <a:p>
            <a:r>
              <a:rPr lang="en-US" dirty="0"/>
              <a:t>Since you'll be generating more plots, you want to streamline the process.</a:t>
            </a:r>
          </a:p>
          <a:p>
            <a:r>
              <a:rPr lang="en-US" dirty="0"/>
              <a:t>You'll use Seaborn to make things easier, and to generate more advanced plots.</a:t>
            </a:r>
          </a:p>
          <a:p>
            <a:r>
              <a:rPr lang="en-US" dirty="0"/>
              <a:t>In the future, you plan to incorporate Seaborn plotting into a data science pipeline.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626F7-ADD9-4017-9F9C-6B085C97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Streamlining Plotting with Seaborn</a:t>
            </a:r>
          </a:p>
        </p:txBody>
      </p:sp>
    </p:spTree>
    <p:extLst>
      <p:ext uri="{BB962C8B-B14F-4D97-AF65-F5344CB8AC3E}">
        <p14:creationId xmlns:p14="http://schemas.microsoft.com/office/powerpoint/2010/main" val="1199285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89CBB-1F0D-4D66-A35C-594FB506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B7F1D-42B0-45AF-9D38-E13BCED6E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kinds of plots do you think you'll create most often on the job?</a:t>
            </a:r>
          </a:p>
          <a:p>
            <a:r>
              <a:rPr lang="en-US" dirty="0"/>
              <a:t>Do you think you'll use Seaborn over Matplotlib, or would you prefer just using Matplotlib directly? Or, do you think you'll use both? Why?</a:t>
            </a:r>
          </a:p>
        </p:txBody>
      </p:sp>
    </p:spTree>
    <p:extLst>
      <p:ext uri="{BB962C8B-B14F-4D97-AF65-F5344CB8AC3E}">
        <p14:creationId xmlns:p14="http://schemas.microsoft.com/office/powerpoint/2010/main" val="265085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EA7B9-247A-4852-A90B-819760CA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E790D7-ED35-47EA-BE33-117D5890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You'll eventually build out more complex visuals.</a:t>
            </a:r>
          </a:p>
          <a:p>
            <a:r>
              <a:rPr lang="en-US" dirty="0"/>
              <a:t>You'll use them to help you and your team analyze data, and for presenting that data to GCE managers.</a:t>
            </a:r>
          </a:p>
          <a:p>
            <a:r>
              <a:rPr lang="en-US" dirty="0"/>
              <a:t>To begin, you'll create simple line graphs showing revenue across entire months.</a:t>
            </a:r>
          </a:p>
          <a:p>
            <a:pPr lvl="1"/>
            <a:r>
              <a:rPr lang="en-US" dirty="0"/>
              <a:t>May help you identify trends in sales.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8437BC-F0F4-43CB-B1A7-1896F982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and Saving Simple Line Plots</a:t>
            </a:r>
          </a:p>
        </p:txBody>
      </p:sp>
    </p:spTree>
    <p:extLst>
      <p:ext uri="{BB962C8B-B14F-4D97-AF65-F5344CB8AC3E}">
        <p14:creationId xmlns:p14="http://schemas.microsoft.com/office/powerpoint/2010/main" val="681228851"/>
      </p:ext>
    </p:extLst>
  </p:cSld>
  <p:clrMapOvr>
    <a:masterClrMapping/>
  </p:clrMapOvr>
</p:sld>
</file>

<file path=ppt/theme/theme1.xml><?xml version="1.0" encoding="utf-8"?>
<a:theme xmlns:a="http://schemas.openxmlformats.org/drawingml/2006/main" name="LO Choice">
  <a:themeElements>
    <a:clrScheme name="LO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C"/>
      </a:accent1>
      <a:accent2>
        <a:srgbClr val="1D76BB"/>
      </a:accent2>
      <a:accent3>
        <a:srgbClr val="B2D237"/>
      </a:accent3>
      <a:accent4>
        <a:srgbClr val="1D3764"/>
      </a:accent4>
      <a:accent5>
        <a:srgbClr val="972883"/>
      </a:accent5>
      <a:accent6>
        <a:srgbClr val="5F1F5A"/>
      </a:accent6>
      <a:hlink>
        <a:srgbClr val="009DDC"/>
      </a:hlink>
      <a:folHlink>
        <a:srgbClr val="009DD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C5A209F0-3A10-4164-BFE6-F94292788432}" vid="{3EF6DB90-8CCD-4819-A86D-0BFAE91588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LO_OV_Template_4_2</Template>
  <TotalTime>6395</TotalTime>
  <Words>5205</Words>
  <Application>Microsoft Office PowerPoint</Application>
  <PresentationFormat>On-screen Show (4:3)</PresentationFormat>
  <Paragraphs>778</Paragraphs>
  <Slides>82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Courier New</vt:lpstr>
      <vt:lpstr>LO Choice</vt:lpstr>
      <vt:lpstr>Visualizing Data with Matplotlib and Seaborn</vt:lpstr>
      <vt:lpstr>Create and Save Simple Line Plots</vt:lpstr>
      <vt:lpstr>The pyplot.plot() Function</vt:lpstr>
      <vt:lpstr>Showing Plots</vt:lpstr>
      <vt:lpstr>Stateful Interface</vt:lpstr>
      <vt:lpstr>Object-Oriented Interface</vt:lpstr>
      <vt:lpstr>The pyplot.savefig() Function</vt:lpstr>
      <vt:lpstr>Guidelines for Creating and Saving Simple Line Plots</vt:lpstr>
      <vt:lpstr>Activity: Creating and Saving Simple Line Plots</vt:lpstr>
      <vt:lpstr>Create Subplots</vt:lpstr>
      <vt:lpstr>Modular Plotting (2019 vs. 2020 Revenue)</vt:lpstr>
      <vt:lpstr>Modular Plotting (2019 Revenue vs. Expenses)</vt:lpstr>
      <vt:lpstr>Subplotting</vt:lpstr>
      <vt:lpstr>The Figure.add_axes() Function</vt:lpstr>
      <vt:lpstr>The Figure.add_subplot() Function (Slide 1 of 2)</vt:lpstr>
      <vt:lpstr>The Figure.add_subplot() Function (Slide 2 of 2)</vt:lpstr>
      <vt:lpstr>The Figure.subplots() Function (Slide 1 of 2)</vt:lpstr>
      <vt:lpstr>The Figure.subplots() Function (Slide 2 of 2)</vt:lpstr>
      <vt:lpstr>Shared Axes (Slide 1 of 2)</vt:lpstr>
      <vt:lpstr>Shared Axes (Slide 2 of 2)</vt:lpstr>
      <vt:lpstr>The GridSpec Object (Slide 1 of 2)</vt:lpstr>
      <vt:lpstr>The GridSpec Object (Slide 2 of 2)</vt:lpstr>
      <vt:lpstr>Guidelines for Creating Subplots</vt:lpstr>
      <vt:lpstr>Activity: Creating Subplots</vt:lpstr>
      <vt:lpstr>Create Common Types of Plots</vt:lpstr>
      <vt:lpstr>Common Plot Types (Slide 1 of 2)</vt:lpstr>
      <vt:lpstr>Common Plot Types (Slide 2 of 2)</vt:lpstr>
      <vt:lpstr>Violin Plots</vt:lpstr>
      <vt:lpstr>Contour Plots</vt:lpstr>
      <vt:lpstr>Quiver Plots</vt:lpstr>
      <vt:lpstr>Image Plots</vt:lpstr>
      <vt:lpstr>Contextual Image Plot Example</vt:lpstr>
      <vt:lpstr>3-D Plots</vt:lpstr>
      <vt:lpstr>Guidelines for Creating Common Types of Plots</vt:lpstr>
      <vt:lpstr>Activity: Creating Common Types of Plots</vt:lpstr>
      <vt:lpstr>Format Plots</vt:lpstr>
      <vt:lpstr>The style.use() Function</vt:lpstr>
      <vt:lpstr>Line Colors and Styles</vt:lpstr>
      <vt:lpstr>Color Maps</vt:lpstr>
      <vt:lpstr>Color Map Selection</vt:lpstr>
      <vt:lpstr>Title Labels (Slide 1 of 2)</vt:lpstr>
      <vt:lpstr>Title Labels (Slide 2 of 2)</vt:lpstr>
      <vt:lpstr>Axis Labels</vt:lpstr>
      <vt:lpstr>Axis Ticks</vt:lpstr>
      <vt:lpstr>Legends</vt:lpstr>
      <vt:lpstr>Color Bars</vt:lpstr>
      <vt:lpstr>Axis Limits</vt:lpstr>
      <vt:lpstr>Grids</vt:lpstr>
      <vt:lpstr>Text Properties</vt:lpstr>
      <vt:lpstr>Annotation (Slide 1 of 2)</vt:lpstr>
      <vt:lpstr>Annotation (Slide 2 of 2)</vt:lpstr>
      <vt:lpstr>Stateful vs. Object-Oriented Function Differences</vt:lpstr>
      <vt:lpstr>The Axes.set() Function</vt:lpstr>
      <vt:lpstr>Guidelines for Formatting Plots (Slide 1 of 2)</vt:lpstr>
      <vt:lpstr>Guidelines for Formatting Plots (Slide 2 of 2)</vt:lpstr>
      <vt:lpstr>Activity: Formatting Plots</vt:lpstr>
      <vt:lpstr>Streamline Plotting with Seaborn</vt:lpstr>
      <vt:lpstr>Seaborn vs. Matplotlib</vt:lpstr>
      <vt:lpstr>Integration with Matplotlib</vt:lpstr>
      <vt:lpstr>The seaborn.set() Function</vt:lpstr>
      <vt:lpstr>The seaborn.set_style() Function</vt:lpstr>
      <vt:lpstr>The seaborn.axes_style() Function (Slide 1 of 2)</vt:lpstr>
      <vt:lpstr>The seaborn.axes_style() Function (Slide 2 of 2)</vt:lpstr>
      <vt:lpstr>The seaborn.color_palette() Function (Slide 1 of 2)</vt:lpstr>
      <vt:lpstr>The seaborn.color_palette() Function (Slide 2 of 2)</vt:lpstr>
      <vt:lpstr>The seaborn.despine() Function</vt:lpstr>
      <vt:lpstr>Axes-Level Functions</vt:lpstr>
      <vt:lpstr>Line Plot Example</vt:lpstr>
      <vt:lpstr>Figure-Level Functions</vt:lpstr>
      <vt:lpstr>FacetGrid Example (Slide 1 of 2)</vt:lpstr>
      <vt:lpstr>FacetGrid Example (Slide 2 of 2)</vt:lpstr>
      <vt:lpstr>Plot Type Categories</vt:lpstr>
      <vt:lpstr>Relational Plots</vt:lpstr>
      <vt:lpstr>Distribution Plots</vt:lpstr>
      <vt:lpstr>Categorical Plots (Slide 1 of 2)</vt:lpstr>
      <vt:lpstr>Categorical Plots (Slide 2 of 2)</vt:lpstr>
      <vt:lpstr>Heatmaps</vt:lpstr>
      <vt:lpstr>Linear Regression Plots</vt:lpstr>
      <vt:lpstr>Guidelines for Plotting with Seaborn (Slide 1 of 2)</vt:lpstr>
      <vt:lpstr>Guidelines for Plotting with Seaborn (Slide 2 of 2)</vt:lpstr>
      <vt:lpstr>Activity: Streamlining Plotting with Seaborn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P Nufryk</dc:creator>
  <cp:lastModifiedBy>Michelle Farney</cp:lastModifiedBy>
  <cp:revision>193</cp:revision>
  <dcterms:created xsi:type="dcterms:W3CDTF">2020-01-28T20:01:33Z</dcterms:created>
  <dcterms:modified xsi:type="dcterms:W3CDTF">2020-05-21T16:20:44Z</dcterms:modified>
</cp:coreProperties>
</file>